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8" r:id="rId3"/>
  </p:sldIdLst>
  <p:sldSz cx="12192000" cy="16256000"/>
  <p:notesSz cx="6858000" cy="9144000"/>
  <p:embeddedFontLst>
    <p:embeddedFont>
      <p:font typeface="Calibri" panose="020F0502020204030204" pitchFamily="34" charset="0"/>
      <p:regular r:id="rId5"/>
      <p:bold r:id="rId6"/>
      <p:italic r:id="rId7"/>
      <p:boldItalic r:id="rId8"/>
    </p:embeddedFont>
    <p:embeddedFont>
      <p:font typeface="Cutive" panose="020B0604020202020204" charset="0"/>
      <p:regular r:id="rId9"/>
    </p:embeddedFont>
    <p:embeddedFont>
      <p:font typeface="Lucida Handwriting" panose="03010101010101010101" pitchFamily="66" charset="0"/>
      <p:regular r:id="rId10"/>
    </p:embeddedFont>
    <p:embeddedFont>
      <p:font typeface="Open Sans" panose="020B0604020202020204" charset="0"/>
      <p:regular r:id="rId11"/>
      <p:bold r:id="rId12"/>
      <p:italic r:id="rId13"/>
      <p:boldItalic r:id="rId14"/>
    </p:embeddedFont>
    <p:embeddedFont>
      <p:font typeface="Open Sans Light" panose="020B0604020202020204" charset="0"/>
      <p:regular r:id="rId15"/>
      <p:bold r:id="rId16"/>
      <p:italic r:id="rId17"/>
      <p:boldItalic r:id="rId18"/>
    </p:embeddedFont>
    <p:embeddedFont>
      <p:font typeface="Overlock"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p:scale>
          <a:sx n="74" d="100"/>
          <a:sy n="74" d="100"/>
        </p:scale>
        <p:origin x="1032" y="-3762"/>
      </p:cViewPr>
      <p:guideLst>
        <p:guide orient="horz" pos="51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viewProps" Target="view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
        <p:nvSpPr>
          <p:cNvPr id="82" name="Shape 82"/>
          <p:cNvSpPr>
            <a:spLocks noGrp="1" noRot="1" noChangeAspect="1"/>
          </p:cNvSpPr>
          <p:nvPr>
            <p:ph type="sldImg" idx="2"/>
          </p:nvPr>
        </p:nvSpPr>
        <p:spPr>
          <a:xfrm>
            <a:off x="2306638" y="720725"/>
            <a:ext cx="2701925"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12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38859" y="4226749"/>
            <a:ext cx="10314283"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3151246" y="6439135"/>
            <a:ext cx="13776209"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182754" y="3886435"/>
            <a:ext cx="13776209"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914400" y="2660416"/>
            <a:ext cx="10363200" cy="565949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8538164"/>
            <a:ext cx="9144000" cy="392476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0" name="Google Shape;20;p3"/>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1" y="4052716"/>
            <a:ext cx="10515600" cy="676204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1" y="10878731"/>
            <a:ext cx="10515600" cy="35559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26" name="Google Shape;26;p4"/>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4327407"/>
            <a:ext cx="5181600" cy="103142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4327407"/>
            <a:ext cx="5181600" cy="103142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865485"/>
            <a:ext cx="10515600" cy="31420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9" y="3984979"/>
            <a:ext cx="5157787" cy="195297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9" name="Google Shape;39;p6"/>
          <p:cNvSpPr txBox="1">
            <a:spLocks noGrp="1"/>
          </p:cNvSpPr>
          <p:nvPr>
            <p:ph type="body" idx="2"/>
          </p:nvPr>
        </p:nvSpPr>
        <p:spPr>
          <a:xfrm>
            <a:off x="839789" y="5937956"/>
            <a:ext cx="5157787" cy="87338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1" y="3984979"/>
            <a:ext cx="5183188" cy="195297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1" name="Google Shape;41;p6"/>
          <p:cNvSpPr txBox="1">
            <a:spLocks noGrp="1"/>
          </p:cNvSpPr>
          <p:nvPr>
            <p:ph type="body" idx="4"/>
          </p:nvPr>
        </p:nvSpPr>
        <p:spPr>
          <a:xfrm>
            <a:off x="6172201" y="5937956"/>
            <a:ext cx="5183188" cy="87338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2340567"/>
            <a:ext cx="6172200" cy="11552296"/>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7" name="Google Shape;57;p9"/>
          <p:cNvSpPr txBox="1">
            <a:spLocks noGrp="1"/>
          </p:cNvSpPr>
          <p:nvPr>
            <p:ph type="body" idx="2"/>
          </p:nvPr>
        </p:nvSpPr>
        <p:spPr>
          <a:xfrm>
            <a:off x="839788" y="4876800"/>
            <a:ext cx="3932237" cy="90348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8" name="Google Shape;58;p9"/>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2340567"/>
            <a:ext cx="6172200" cy="1155229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4876800"/>
            <a:ext cx="3932237" cy="90348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5" name="Google Shape;65;p10"/>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8.png"/><Relationship Id="rId18" Type="http://schemas.openxmlformats.org/officeDocument/2006/relationships/image" Target="../media/image17.jpeg"/><Relationship Id="rId26" Type="http://schemas.openxmlformats.org/officeDocument/2006/relationships/image" Target="../media/image34.jpg"/><Relationship Id="rId3" Type="http://schemas.openxmlformats.org/officeDocument/2006/relationships/image" Target="../media/image1.png"/><Relationship Id="rId21" Type="http://schemas.openxmlformats.org/officeDocument/2006/relationships/image" Target="../media/image29.jpeg"/><Relationship Id="rId7" Type="http://schemas.openxmlformats.org/officeDocument/2006/relationships/image" Target="../media/image10.png"/><Relationship Id="rId12" Type="http://schemas.openxmlformats.org/officeDocument/2006/relationships/image" Target="../media/image9.png"/><Relationship Id="rId17" Type="http://schemas.openxmlformats.org/officeDocument/2006/relationships/image" Target="../media/image27.png"/><Relationship Id="rId25"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16.jpg"/><Relationship Id="rId20"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image" Target="../media/image32.jpeg"/><Relationship Id="rId5" Type="http://schemas.openxmlformats.org/officeDocument/2006/relationships/image" Target="../media/image2.png"/><Relationship Id="rId15" Type="http://schemas.openxmlformats.org/officeDocument/2006/relationships/image" Target="../media/image26.png"/><Relationship Id="rId23" Type="http://schemas.openxmlformats.org/officeDocument/2006/relationships/image" Target="../media/image31.jpeg"/><Relationship Id="rId10" Type="http://schemas.openxmlformats.org/officeDocument/2006/relationships/image" Target="../media/image5.png"/><Relationship Id="rId19"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4.png"/><Relationship Id="rId14" Type="http://schemas.openxmlformats.org/officeDocument/2006/relationships/image" Target="../media/image25.png"/><Relationship Id="rId22"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2271" t="3194" r="2017" b="584"/>
          <a:stretch/>
        </p:blipFill>
        <p:spPr>
          <a:xfrm>
            <a:off x="-33903" y="916908"/>
            <a:ext cx="12143162" cy="15733485"/>
          </a:xfrm>
          <a:prstGeom prst="rect">
            <a:avLst/>
          </a:prstGeom>
          <a:noFill/>
          <a:ln>
            <a:noFill/>
          </a:ln>
        </p:spPr>
      </p:pic>
      <p:pic>
        <p:nvPicPr>
          <p:cNvPr id="85" name="Google Shape;85;p13"/>
          <p:cNvPicPr preferRelativeResize="0"/>
          <p:nvPr/>
        </p:nvPicPr>
        <p:blipFill rotWithShape="1">
          <a:blip r:embed="rId4">
            <a:alphaModFix/>
          </a:blip>
          <a:srcRect/>
          <a:stretch/>
        </p:blipFill>
        <p:spPr>
          <a:xfrm>
            <a:off x="1965437" y="5147459"/>
            <a:ext cx="916414" cy="1277817"/>
          </a:xfrm>
          <a:prstGeom prst="rect">
            <a:avLst/>
          </a:prstGeom>
          <a:noFill/>
          <a:ln>
            <a:noFill/>
          </a:ln>
        </p:spPr>
      </p:pic>
      <p:pic>
        <p:nvPicPr>
          <p:cNvPr id="86" name="Google Shape;86;p13"/>
          <p:cNvPicPr preferRelativeResize="0"/>
          <p:nvPr/>
        </p:nvPicPr>
        <p:blipFill rotWithShape="1">
          <a:blip r:embed="rId5">
            <a:alphaModFix/>
          </a:blip>
          <a:srcRect/>
          <a:stretch/>
        </p:blipFill>
        <p:spPr>
          <a:xfrm>
            <a:off x="1825404" y="9289712"/>
            <a:ext cx="1056447" cy="1078007"/>
          </a:xfrm>
          <a:prstGeom prst="rect">
            <a:avLst/>
          </a:prstGeom>
          <a:noFill/>
          <a:ln>
            <a:noFill/>
          </a:ln>
        </p:spPr>
      </p:pic>
      <p:pic>
        <p:nvPicPr>
          <p:cNvPr id="87" name="Google Shape;87;p13"/>
          <p:cNvPicPr preferRelativeResize="0"/>
          <p:nvPr/>
        </p:nvPicPr>
        <p:blipFill rotWithShape="1">
          <a:blip r:embed="rId6">
            <a:alphaModFix/>
          </a:blip>
          <a:srcRect/>
          <a:stretch/>
        </p:blipFill>
        <p:spPr>
          <a:xfrm>
            <a:off x="2699712" y="3238568"/>
            <a:ext cx="5706351" cy="1182727"/>
          </a:xfrm>
          <a:prstGeom prst="rect">
            <a:avLst/>
          </a:prstGeom>
          <a:noFill/>
          <a:ln>
            <a:noFill/>
          </a:ln>
        </p:spPr>
      </p:pic>
      <p:pic>
        <p:nvPicPr>
          <p:cNvPr id="88" name="Google Shape;88;p13"/>
          <p:cNvPicPr preferRelativeResize="0"/>
          <p:nvPr/>
        </p:nvPicPr>
        <p:blipFill rotWithShape="1">
          <a:blip r:embed="rId7">
            <a:alphaModFix/>
          </a:blip>
          <a:srcRect/>
          <a:stretch/>
        </p:blipFill>
        <p:spPr>
          <a:xfrm>
            <a:off x="2722395" y="9143500"/>
            <a:ext cx="5712447" cy="1182727"/>
          </a:xfrm>
          <a:prstGeom prst="rect">
            <a:avLst/>
          </a:prstGeom>
          <a:noFill/>
          <a:ln>
            <a:noFill/>
          </a:ln>
        </p:spPr>
      </p:pic>
      <p:sp>
        <p:nvSpPr>
          <p:cNvPr id="89" name="Google Shape;89;p13"/>
          <p:cNvSpPr/>
          <p:nvPr/>
        </p:nvSpPr>
        <p:spPr>
          <a:xfrm>
            <a:off x="2880559" y="4005316"/>
            <a:ext cx="546022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Open Sans"/>
                <a:ea typeface="Open Sans"/>
                <a:cs typeface="Open Sans"/>
                <a:sym typeface="Open Sans"/>
              </a:rPr>
              <a:t>This course sets the foundation for understanding Biomedical Sciences.  We will begin with a Forensics unit surrounding the death of Anna Garcia.  We will then explore nutrition and diabetes, genetics and sickle cell disease, heart anatomy and function, and finally infectious diseases.  You will learn how to act as a Biomedical Scientist, developing important laboratory skills in addition to your content understanding.</a:t>
            </a:r>
            <a:endParaRPr sz="1200" dirty="0">
              <a:solidFill>
                <a:schemeClr val="dk1"/>
              </a:solidFill>
              <a:latin typeface="Open Sans"/>
              <a:ea typeface="Open Sans"/>
              <a:cs typeface="Open Sans"/>
              <a:sym typeface="Open Sans"/>
            </a:endParaRPr>
          </a:p>
        </p:txBody>
      </p:sp>
      <p:pic>
        <p:nvPicPr>
          <p:cNvPr id="90" name="Google Shape;90;p13"/>
          <p:cNvPicPr preferRelativeResize="0"/>
          <p:nvPr/>
        </p:nvPicPr>
        <p:blipFill rotWithShape="1">
          <a:blip r:embed="rId8">
            <a:alphaModFix/>
          </a:blip>
          <a:srcRect/>
          <a:stretch/>
        </p:blipFill>
        <p:spPr>
          <a:xfrm>
            <a:off x="2617216" y="4940594"/>
            <a:ext cx="5706351" cy="1176630"/>
          </a:xfrm>
          <a:prstGeom prst="rect">
            <a:avLst/>
          </a:prstGeom>
          <a:noFill/>
          <a:ln>
            <a:noFill/>
          </a:ln>
        </p:spPr>
      </p:pic>
      <p:pic>
        <p:nvPicPr>
          <p:cNvPr id="91" name="Google Shape;91;p13"/>
          <p:cNvPicPr preferRelativeResize="0"/>
          <p:nvPr/>
        </p:nvPicPr>
        <p:blipFill rotWithShape="1">
          <a:blip r:embed="rId9">
            <a:alphaModFix/>
          </a:blip>
          <a:srcRect l="18708" t="20781" r="1"/>
          <a:stretch/>
        </p:blipFill>
        <p:spPr>
          <a:xfrm>
            <a:off x="1758535" y="3420231"/>
            <a:ext cx="1128800" cy="1078027"/>
          </a:xfrm>
          <a:prstGeom prst="rect">
            <a:avLst/>
          </a:prstGeom>
          <a:noFill/>
          <a:ln>
            <a:noFill/>
          </a:ln>
        </p:spPr>
      </p:pic>
      <p:sp>
        <p:nvSpPr>
          <p:cNvPr id="92" name="Google Shape;92;p13"/>
          <p:cNvSpPr txBox="1"/>
          <p:nvPr/>
        </p:nvSpPr>
        <p:spPr>
          <a:xfrm>
            <a:off x="3002341" y="7554539"/>
            <a:ext cx="5404679"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chemeClr val="dk1"/>
                </a:solidFill>
                <a:latin typeface="Arial Rounded"/>
                <a:ea typeface="Arial Rounded"/>
                <a:cs typeface="Arial Rounded"/>
                <a:sym typeface="Arial Rounded"/>
              </a:rPr>
              <a:t>Online Access</a:t>
            </a:r>
            <a:endParaRPr dirty="0"/>
          </a:p>
        </p:txBody>
      </p:sp>
      <p:pic>
        <p:nvPicPr>
          <p:cNvPr id="93" name="Google Shape;93;p13"/>
          <p:cNvPicPr preferRelativeResize="0"/>
          <p:nvPr/>
        </p:nvPicPr>
        <p:blipFill rotWithShape="1">
          <a:blip r:embed="rId10">
            <a:alphaModFix/>
          </a:blip>
          <a:srcRect/>
          <a:stretch/>
        </p:blipFill>
        <p:spPr>
          <a:xfrm>
            <a:off x="1673345" y="7561513"/>
            <a:ext cx="1213990" cy="1222138"/>
          </a:xfrm>
          <a:prstGeom prst="rect">
            <a:avLst/>
          </a:prstGeom>
          <a:noFill/>
          <a:ln>
            <a:noFill/>
          </a:ln>
        </p:spPr>
      </p:pic>
      <p:sp>
        <p:nvSpPr>
          <p:cNvPr id="94" name="Google Shape;94;p13"/>
          <p:cNvSpPr txBox="1"/>
          <p:nvPr/>
        </p:nvSpPr>
        <p:spPr>
          <a:xfrm>
            <a:off x="5820425" y="2402691"/>
            <a:ext cx="681335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dk1"/>
                </a:solidFill>
                <a:latin typeface="Open Sans"/>
                <a:ea typeface="Open Sans"/>
                <a:cs typeface="Open Sans"/>
                <a:sym typeface="Open Sans"/>
              </a:rPr>
              <a:t>Course Access: </a:t>
            </a:r>
            <a:r>
              <a:rPr lang="en-US" sz="1400" dirty="0">
                <a:solidFill>
                  <a:schemeClr val="dk1"/>
                </a:solidFill>
                <a:latin typeface="Open Sans"/>
                <a:ea typeface="Open Sans"/>
                <a:cs typeface="Open Sans"/>
                <a:sym typeface="Open Sans"/>
              </a:rPr>
              <a:t>my.pltw.org   </a:t>
            </a:r>
            <a:r>
              <a:rPr lang="en-US" sz="1400" b="1" dirty="0">
                <a:solidFill>
                  <a:schemeClr val="dk1"/>
                </a:solidFill>
                <a:latin typeface="Open Sans"/>
                <a:ea typeface="Open Sans"/>
                <a:cs typeface="Open Sans"/>
                <a:sym typeface="Open Sans"/>
              </a:rPr>
              <a:t>Email: </a:t>
            </a:r>
            <a:r>
              <a:rPr lang="en-US" b="1" u="sng" dirty="0">
                <a:solidFill>
                  <a:schemeClr val="hlink"/>
                </a:solidFill>
                <a:latin typeface="Open Sans"/>
                <a:ea typeface="Open Sans"/>
                <a:cs typeface="Open Sans"/>
                <a:sym typeface="Open Sans"/>
              </a:rPr>
              <a:t>Je</a:t>
            </a:r>
            <a:r>
              <a:rPr lang="en-US" sz="1400" b="1" u="sng" dirty="0">
                <a:solidFill>
                  <a:schemeClr val="hlink"/>
                </a:solidFill>
                <a:latin typeface="Open Sans"/>
                <a:ea typeface="Open Sans"/>
                <a:cs typeface="Open Sans"/>
                <a:sym typeface="Open Sans"/>
              </a:rPr>
              <a:t>nn.Deschaine@hayscisd.net</a:t>
            </a:r>
            <a:endParaRPr sz="1400" dirty="0">
              <a:solidFill>
                <a:schemeClr val="dk1"/>
              </a:solidFill>
              <a:latin typeface="Open Sans"/>
              <a:ea typeface="Open Sans"/>
              <a:cs typeface="Open Sans"/>
              <a:sym typeface="Open Sans"/>
            </a:endParaRPr>
          </a:p>
        </p:txBody>
      </p:sp>
      <p:pic>
        <p:nvPicPr>
          <p:cNvPr id="95" name="Google Shape;95;p13"/>
          <p:cNvPicPr preferRelativeResize="0"/>
          <p:nvPr/>
        </p:nvPicPr>
        <p:blipFill rotWithShape="1">
          <a:blip r:embed="rId11">
            <a:alphaModFix/>
          </a:blip>
          <a:srcRect/>
          <a:stretch/>
        </p:blipFill>
        <p:spPr>
          <a:xfrm>
            <a:off x="6724489" y="154646"/>
            <a:ext cx="5437967" cy="1974915"/>
          </a:xfrm>
          <a:prstGeom prst="rect">
            <a:avLst/>
          </a:prstGeom>
          <a:noFill/>
          <a:ln>
            <a:noFill/>
          </a:ln>
        </p:spPr>
      </p:pic>
      <p:sp>
        <p:nvSpPr>
          <p:cNvPr id="96" name="Google Shape;96;p13"/>
          <p:cNvSpPr txBox="1"/>
          <p:nvPr/>
        </p:nvSpPr>
        <p:spPr>
          <a:xfrm>
            <a:off x="0" y="12264"/>
            <a:ext cx="1009088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dirty="0">
                <a:solidFill>
                  <a:schemeClr val="dk1"/>
                </a:solidFill>
                <a:latin typeface="Arial Rounded"/>
                <a:ea typeface="Arial Rounded"/>
                <a:cs typeface="Arial Rounded"/>
                <a:sym typeface="Arial Rounded"/>
              </a:rPr>
              <a:t>2019-2020</a:t>
            </a:r>
            <a:r>
              <a:rPr lang="en-US" sz="1200" b="1" dirty="0">
                <a:solidFill>
                  <a:schemeClr val="dk1"/>
                </a:solidFill>
                <a:latin typeface="Arial Rounded"/>
                <a:ea typeface="Arial Rounded"/>
                <a:cs typeface="Arial Rounded"/>
                <a:sym typeface="Arial Rounded"/>
              </a:rPr>
              <a:t>    </a:t>
            </a:r>
            <a:endParaRPr sz="18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r>
              <a:rPr lang="en-US" sz="5400" b="1" dirty="0">
                <a:solidFill>
                  <a:schemeClr val="dk1"/>
                </a:solidFill>
                <a:latin typeface="Arial Rounded"/>
                <a:ea typeface="Arial Rounded"/>
                <a:cs typeface="Arial Rounded"/>
                <a:sym typeface="Arial Rounded"/>
              </a:rPr>
              <a:t>PLTW Principles of Biomedical Science</a:t>
            </a:r>
            <a:endParaRPr dirty="0"/>
          </a:p>
          <a:p>
            <a:pPr marL="0" marR="0" lvl="0" indent="0" algn="l" rtl="0">
              <a:spcBef>
                <a:spcPts val="0"/>
              </a:spcBef>
              <a:spcAft>
                <a:spcPts val="0"/>
              </a:spcAft>
              <a:buNone/>
            </a:pPr>
            <a:r>
              <a:rPr lang="en-US" sz="4000" dirty="0">
                <a:solidFill>
                  <a:schemeClr val="dk1"/>
                </a:solidFill>
                <a:latin typeface="Calibri"/>
                <a:cs typeface="Calibri"/>
                <a:sym typeface="Calibri"/>
              </a:rPr>
              <a:t>Mrs. Jennifer Deschaine</a:t>
            </a:r>
            <a:endParaRPr dirty="0"/>
          </a:p>
        </p:txBody>
      </p:sp>
      <p:sp>
        <p:nvSpPr>
          <p:cNvPr id="97" name="Google Shape;97;p13"/>
          <p:cNvSpPr/>
          <p:nvPr/>
        </p:nvSpPr>
        <p:spPr>
          <a:xfrm>
            <a:off x="2907006" y="5770315"/>
            <a:ext cx="5433777" cy="23544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Open Sans"/>
              <a:buNone/>
            </a:pPr>
            <a:r>
              <a:rPr lang="en-US" sz="1200" b="0" i="0" u="none" strike="noStrike" cap="none" dirty="0">
                <a:solidFill>
                  <a:schemeClr val="dk1"/>
                </a:solidFill>
                <a:latin typeface="Open Sans"/>
                <a:ea typeface="Open Sans"/>
                <a:cs typeface="Open Sans"/>
                <a:sym typeface="Open Sans"/>
              </a:rPr>
              <a:t>The general rules that will apply are as follows:</a:t>
            </a:r>
            <a:endParaRPr sz="1200" b="0" u="none"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Arial"/>
              <a:buChar char="•"/>
            </a:pPr>
            <a:r>
              <a:rPr lang="en-US" sz="1200" b="0" u="none" dirty="0">
                <a:solidFill>
                  <a:schemeClr val="dk1"/>
                </a:solidFill>
                <a:latin typeface="Open Sans"/>
                <a:ea typeface="Open Sans"/>
                <a:cs typeface="Open Sans"/>
                <a:sym typeface="Open Sans"/>
              </a:rPr>
              <a:t>All work will be given a specific due date. Work turned in after the due date and time will be counted late. 2 days turn in or </a:t>
            </a:r>
            <a:r>
              <a:rPr lang="en-US" sz="1200" b="1" u="none" dirty="0">
                <a:solidFill>
                  <a:schemeClr val="dk1"/>
                </a:solidFill>
                <a:latin typeface="Open Sans"/>
                <a:ea typeface="Open Sans"/>
                <a:cs typeface="Open Sans"/>
                <a:sym typeface="Open Sans"/>
              </a:rPr>
              <a:t>ZERO</a:t>
            </a:r>
            <a:endParaRPr sz="1200" b="1" i="0" u="none" strike="noStrike" cap="none" dirty="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Open Sans"/>
                <a:ea typeface="Open Sans"/>
                <a:cs typeface="Open Sans"/>
                <a:sym typeface="Open Sans"/>
              </a:rPr>
              <a:t>If you are absent, it is </a:t>
            </a:r>
            <a:r>
              <a:rPr lang="en-US" sz="1200" b="1" i="0" u="sng" strike="noStrike" cap="none" dirty="0">
                <a:solidFill>
                  <a:schemeClr val="dk1"/>
                </a:solidFill>
                <a:latin typeface="Open Sans"/>
                <a:ea typeface="Open Sans"/>
                <a:cs typeface="Open Sans"/>
                <a:sym typeface="Open Sans"/>
              </a:rPr>
              <a:t>YOUR</a:t>
            </a:r>
            <a:r>
              <a:rPr lang="en-US" sz="1200" b="0" i="0" u="none" strike="noStrike" cap="none" dirty="0">
                <a:solidFill>
                  <a:schemeClr val="dk1"/>
                </a:solidFill>
                <a:latin typeface="Open Sans"/>
                <a:ea typeface="Open Sans"/>
                <a:cs typeface="Open Sans"/>
                <a:sym typeface="Open Sans"/>
              </a:rPr>
              <a:t> responsibility to </a:t>
            </a:r>
            <a:r>
              <a:rPr lang="en-US" sz="1200" b="0" u="none" dirty="0">
                <a:solidFill>
                  <a:schemeClr val="dk1"/>
                </a:solidFill>
                <a:latin typeface="Open Sans"/>
                <a:ea typeface="Open Sans"/>
                <a:cs typeface="Open Sans"/>
                <a:sym typeface="Open Sans"/>
              </a:rPr>
              <a:t>check the Google Classroom for </a:t>
            </a:r>
            <a:r>
              <a:rPr lang="en-US" sz="1200" b="0" i="0" u="none" strike="noStrike" cap="none" dirty="0">
                <a:solidFill>
                  <a:schemeClr val="dk1"/>
                </a:solidFill>
                <a:latin typeface="Open Sans"/>
                <a:ea typeface="Open Sans"/>
                <a:cs typeface="Open Sans"/>
                <a:sym typeface="Open Sans"/>
              </a:rPr>
              <a:t>the work you missed, the bin for handouts, and ask questions or arrange a time to make up any lab work</a:t>
            </a:r>
          </a:p>
          <a:p>
            <a:pPr marL="285750" marR="0" lvl="0" indent="-285750" algn="l" rtl="0">
              <a:spcBef>
                <a:spcPts val="0"/>
              </a:spcBef>
              <a:spcAft>
                <a:spcPts val="0"/>
              </a:spcAft>
              <a:buClr>
                <a:schemeClr val="dk1"/>
              </a:buClr>
              <a:buSzPts val="1200"/>
              <a:buFont typeface="Arial"/>
              <a:buChar char="•"/>
            </a:pPr>
            <a:r>
              <a:rPr lang="en-US" sz="1200" b="0" u="none" dirty="0">
                <a:solidFill>
                  <a:schemeClr val="dk1"/>
                </a:solidFill>
                <a:latin typeface="Open Sans"/>
                <a:ea typeface="Open Sans"/>
                <a:cs typeface="Open Sans"/>
                <a:sym typeface="Open Sans"/>
              </a:rPr>
              <a:t>You have the same number of days you missed to make up the work.</a:t>
            </a:r>
            <a:endParaRPr lang="en-US" sz="1800" dirty="0">
              <a:solidFill>
                <a:schemeClr val="dk1"/>
              </a:solidFill>
              <a:ea typeface="Open Sans"/>
            </a:endParaRPr>
          </a:p>
          <a:p>
            <a:pPr marL="285750" marR="0" lvl="0" indent="-285750" algn="l" rtl="0">
              <a:spcBef>
                <a:spcPts val="0"/>
              </a:spcBef>
              <a:spcAft>
                <a:spcPts val="0"/>
              </a:spcAft>
              <a:buClr>
                <a:schemeClr val="dk1"/>
              </a:buClr>
              <a:buSzPts val="1200"/>
              <a:buFont typeface="Arial"/>
              <a:buChar char="•"/>
            </a:pPr>
            <a:r>
              <a:rPr lang="en-US" sz="1200" dirty="0">
                <a:solidFill>
                  <a:schemeClr val="dk1"/>
                </a:solidFill>
                <a:latin typeface="Open Sans"/>
                <a:ea typeface="Open Sans"/>
                <a:cs typeface="Open Sans"/>
                <a:sym typeface="Open Sans"/>
              </a:rPr>
              <a:t>Extra-curricular activities: Get work in advance!</a:t>
            </a:r>
          </a:p>
        </p:txBody>
      </p:sp>
      <p:sp>
        <p:nvSpPr>
          <p:cNvPr id="98" name="Google Shape;98;p13"/>
          <p:cNvSpPr/>
          <p:nvPr/>
        </p:nvSpPr>
        <p:spPr>
          <a:xfrm>
            <a:off x="2987918" y="8231341"/>
            <a:ext cx="5433777" cy="101566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Open Sans"/>
              <a:buNone/>
            </a:pPr>
            <a:r>
              <a:rPr lang="en-US" sz="1200" b="0" u="none" dirty="0">
                <a:solidFill>
                  <a:schemeClr val="dk1"/>
                </a:solidFill>
                <a:latin typeface="Open Sans"/>
                <a:ea typeface="Open Sans"/>
                <a:cs typeface="Open Sans"/>
                <a:sym typeface="Open Sans"/>
              </a:rPr>
              <a:t>This class has no textbook.  Instead, all curriculum is online and we use web resources and lab work to learn.  You can access the curriculum at my.pltw.org. We have laptops for use in class.  You are expected to stay on appropriate sites and using your time to work on the specific task/activity that has been assigned.  </a:t>
            </a:r>
            <a:endParaRPr sz="1800" b="0" i="0" u="none" strike="noStrike" cap="none" dirty="0">
              <a:solidFill>
                <a:schemeClr val="dk1"/>
              </a:solidFill>
              <a:latin typeface="Arial"/>
              <a:ea typeface="Arial"/>
              <a:cs typeface="Arial"/>
              <a:sym typeface="Arial"/>
            </a:endParaRPr>
          </a:p>
        </p:txBody>
      </p:sp>
      <p:sp>
        <p:nvSpPr>
          <p:cNvPr id="99" name="Google Shape;99;p13"/>
          <p:cNvSpPr/>
          <p:nvPr/>
        </p:nvSpPr>
        <p:spPr>
          <a:xfrm>
            <a:off x="3042034" y="10051555"/>
            <a:ext cx="5433777" cy="83099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Open Sans"/>
              <a:buNone/>
            </a:pPr>
            <a:r>
              <a:rPr lang="en-US" sz="1200" b="0" u="none" dirty="0">
                <a:solidFill>
                  <a:schemeClr val="dk1"/>
                </a:solidFill>
                <a:latin typeface="Open Sans"/>
                <a:ea typeface="Open Sans"/>
                <a:cs typeface="Open Sans"/>
                <a:sym typeface="Open Sans"/>
              </a:rPr>
              <a:t>The best way to stay connected is by checking in to the Google classroom daily, regardless of whether you are at school. You can also access curriculum using Inkling, and other free apps.    SEE BELOW 🡻</a:t>
            </a:r>
            <a:endParaRPr sz="1200" b="0" u="none" dirty="0">
              <a:solidFill>
                <a:schemeClr val="dk1"/>
              </a:solidFill>
              <a:latin typeface="Open Sans"/>
              <a:ea typeface="Open Sans"/>
              <a:cs typeface="Open Sans"/>
              <a:sym typeface="Open Sans"/>
            </a:endParaRPr>
          </a:p>
        </p:txBody>
      </p:sp>
      <p:sp>
        <p:nvSpPr>
          <p:cNvPr id="100" name="Google Shape;100;p13"/>
          <p:cNvSpPr/>
          <p:nvPr/>
        </p:nvSpPr>
        <p:spPr>
          <a:xfrm>
            <a:off x="9803168" y="4300393"/>
            <a:ext cx="1809725"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300" dirty="0">
              <a:solidFill>
                <a:schemeClr val="dk1"/>
              </a:solidFill>
              <a:latin typeface="Open Sans"/>
              <a:ea typeface="Open Sans"/>
              <a:cs typeface="Open Sans"/>
              <a:sym typeface="Open Sans"/>
            </a:endParaRPr>
          </a:p>
        </p:txBody>
      </p:sp>
      <p:sp>
        <p:nvSpPr>
          <p:cNvPr id="101" name="Google Shape;101;p13"/>
          <p:cNvSpPr/>
          <p:nvPr/>
        </p:nvSpPr>
        <p:spPr>
          <a:xfrm>
            <a:off x="9934941" y="5373958"/>
            <a:ext cx="1772133"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b="1" dirty="0">
                <a:solidFill>
                  <a:srgbClr val="FF0000"/>
                </a:solidFill>
                <a:latin typeface="Open Sans"/>
                <a:ea typeface="Open Sans"/>
                <a:cs typeface="Open Sans"/>
                <a:sym typeface="Open Sans"/>
              </a:rPr>
              <a:t>*1 notebook</a:t>
            </a:r>
            <a:endParaRPr sz="1300" dirty="0">
              <a:solidFill>
                <a:srgbClr val="FF0000"/>
              </a:solidFill>
              <a:latin typeface="Open Sans"/>
              <a:ea typeface="Open Sans"/>
              <a:cs typeface="Open Sans"/>
              <a:sym typeface="Open Sans"/>
            </a:endParaRPr>
          </a:p>
          <a:p>
            <a:pPr marL="0" marR="0" lvl="0" indent="0" algn="ctr" rtl="0">
              <a:spcBef>
                <a:spcPts val="0"/>
              </a:spcBef>
              <a:spcAft>
                <a:spcPts val="0"/>
              </a:spcAft>
              <a:buNone/>
            </a:pPr>
            <a:r>
              <a:rPr lang="en-US" sz="1300" dirty="0">
                <a:solidFill>
                  <a:schemeClr val="dk1"/>
                </a:solidFill>
                <a:latin typeface="Open Sans"/>
                <a:ea typeface="Open Sans"/>
                <a:cs typeface="Open Sans"/>
                <a:sym typeface="Open Sans"/>
              </a:rPr>
              <a:t>For a Career and  Laboratory Journal  </a:t>
            </a:r>
            <a:r>
              <a:rPr lang="en-US" sz="1300" dirty="0">
                <a:solidFill>
                  <a:srgbClr val="FF0000"/>
                </a:solidFill>
                <a:latin typeface="Open Sans"/>
                <a:ea typeface="Open Sans"/>
                <a:cs typeface="Open Sans"/>
                <a:sym typeface="Open Sans"/>
              </a:rPr>
              <a:t>*Will be provided</a:t>
            </a:r>
          </a:p>
          <a:p>
            <a:pPr marL="0" marR="0" lvl="0" indent="0" algn="ctr" rtl="0">
              <a:spcBef>
                <a:spcPts val="0"/>
              </a:spcBef>
              <a:spcAft>
                <a:spcPts val="0"/>
              </a:spcAft>
              <a:buNone/>
            </a:pPr>
            <a:endParaRPr lang="en-US" sz="1300" dirty="0">
              <a:solidFill>
                <a:schemeClr val="tx1"/>
              </a:solidFill>
              <a:latin typeface="Open Sans"/>
              <a:ea typeface="Open Sans"/>
              <a:cs typeface="Open Sans"/>
              <a:sym typeface="Open Sans"/>
            </a:endParaRPr>
          </a:p>
          <a:p>
            <a:pPr marL="0" marR="0" lvl="0" indent="0" algn="ctr" rtl="0">
              <a:spcBef>
                <a:spcPts val="0"/>
              </a:spcBef>
              <a:spcAft>
                <a:spcPts val="0"/>
              </a:spcAft>
              <a:buNone/>
            </a:pPr>
            <a:endParaRPr lang="en-US" sz="1300" dirty="0">
              <a:solidFill>
                <a:schemeClr val="tx1"/>
              </a:solidFill>
              <a:latin typeface="Open Sans"/>
              <a:ea typeface="Open Sans"/>
              <a:cs typeface="Open Sans"/>
              <a:sym typeface="Open Sans"/>
            </a:endParaRPr>
          </a:p>
          <a:p>
            <a:pPr marL="0" marR="0" lvl="0" indent="0" algn="ctr" rtl="0">
              <a:spcBef>
                <a:spcPts val="0"/>
              </a:spcBef>
              <a:spcAft>
                <a:spcPts val="0"/>
              </a:spcAft>
              <a:buNone/>
            </a:pPr>
            <a:r>
              <a:rPr lang="en-US" sz="1300" b="1" dirty="0">
                <a:solidFill>
                  <a:schemeClr val="tx1"/>
                </a:solidFill>
                <a:latin typeface="Open Sans"/>
                <a:ea typeface="Open Sans"/>
                <a:cs typeface="Open Sans"/>
                <a:sym typeface="Open Sans"/>
              </a:rPr>
              <a:t>Notebook paper</a:t>
            </a:r>
            <a:endParaRPr lang="en-US" sz="1300" b="1" dirty="0">
              <a:solidFill>
                <a:schemeClr val="dk1"/>
              </a:solidFill>
              <a:latin typeface="Open Sans"/>
              <a:ea typeface="Open Sans"/>
              <a:cs typeface="Open Sans"/>
              <a:sym typeface="Open Sans"/>
            </a:endParaRPr>
          </a:p>
        </p:txBody>
      </p:sp>
      <p:sp>
        <p:nvSpPr>
          <p:cNvPr id="102" name="Google Shape;102;p13"/>
          <p:cNvSpPr/>
          <p:nvPr/>
        </p:nvSpPr>
        <p:spPr>
          <a:xfrm>
            <a:off x="8654560" y="9329895"/>
            <a:ext cx="3028371" cy="10926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b="1" dirty="0">
                <a:solidFill>
                  <a:schemeClr val="dk1"/>
                </a:solidFill>
                <a:latin typeface="Open Sans"/>
                <a:ea typeface="Open Sans"/>
                <a:cs typeface="Open Sans"/>
                <a:sym typeface="Open Sans"/>
              </a:rPr>
              <a:t>Additional Supplies</a:t>
            </a:r>
            <a:endParaRPr dirty="0"/>
          </a:p>
          <a:p>
            <a:pPr marL="0" marR="0" lvl="0" indent="0" algn="ctr" rtl="0">
              <a:spcBef>
                <a:spcPts val="0"/>
              </a:spcBef>
              <a:spcAft>
                <a:spcPts val="0"/>
              </a:spcAft>
              <a:buNone/>
            </a:pPr>
            <a:r>
              <a:rPr lang="en-US" sz="1300" dirty="0">
                <a:solidFill>
                  <a:schemeClr val="dk1"/>
                </a:solidFill>
                <a:latin typeface="Open Sans"/>
                <a:ea typeface="Open Sans"/>
                <a:cs typeface="Open Sans"/>
                <a:sym typeface="Open Sans"/>
              </a:rPr>
              <a:t>We will be using the following items throughout the year. Please pick on of the following items to donate to classroom. (Kleenex, Latex free Gloves, or Clorox wipes </a:t>
            </a:r>
            <a:endParaRPr sz="1300" dirty="0">
              <a:solidFill>
                <a:schemeClr val="dk1"/>
              </a:solidFill>
              <a:latin typeface="Open Sans"/>
              <a:ea typeface="Open Sans"/>
              <a:cs typeface="Open Sans"/>
              <a:sym typeface="Open Sans"/>
            </a:endParaRPr>
          </a:p>
        </p:txBody>
      </p:sp>
      <p:pic>
        <p:nvPicPr>
          <p:cNvPr id="103" name="Google Shape;103;p13"/>
          <p:cNvPicPr preferRelativeResize="0"/>
          <p:nvPr/>
        </p:nvPicPr>
        <p:blipFill rotWithShape="1">
          <a:blip r:embed="rId12">
            <a:alphaModFix/>
          </a:blip>
          <a:srcRect/>
          <a:stretch/>
        </p:blipFill>
        <p:spPr>
          <a:xfrm>
            <a:off x="8479145" y="11531508"/>
            <a:ext cx="3340898" cy="897876"/>
          </a:xfrm>
          <a:prstGeom prst="rect">
            <a:avLst/>
          </a:prstGeom>
          <a:noFill/>
          <a:ln>
            <a:noFill/>
          </a:ln>
        </p:spPr>
      </p:pic>
      <p:sp>
        <p:nvSpPr>
          <p:cNvPr id="104" name="Google Shape;104;p13"/>
          <p:cNvSpPr/>
          <p:nvPr/>
        </p:nvSpPr>
        <p:spPr>
          <a:xfrm>
            <a:off x="8671960" y="13047498"/>
            <a:ext cx="3043313" cy="10926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dirty="0">
                <a:solidFill>
                  <a:schemeClr val="dk1"/>
                </a:solidFill>
                <a:latin typeface="Open Sans"/>
                <a:ea typeface="Open Sans"/>
                <a:cs typeface="Open Sans"/>
                <a:sym typeface="Open Sans"/>
              </a:rPr>
              <a:t>If you have a smartphone please download these free Apps Inkling </a:t>
            </a:r>
            <a:r>
              <a:rPr lang="en-US" sz="1300" i="1" dirty="0" err="1">
                <a:solidFill>
                  <a:schemeClr val="dk1"/>
                </a:solidFill>
                <a:latin typeface="Open Sans"/>
                <a:ea typeface="Open Sans"/>
                <a:cs typeface="Open Sans"/>
                <a:sym typeface="Open Sans"/>
              </a:rPr>
              <a:t>CamScanner</a:t>
            </a:r>
            <a:r>
              <a:rPr lang="en-US" sz="1300" i="1" dirty="0">
                <a:solidFill>
                  <a:schemeClr val="dk1"/>
                </a:solidFill>
                <a:latin typeface="Open Sans"/>
                <a:ea typeface="Open Sans"/>
                <a:cs typeface="Open Sans"/>
                <a:sym typeface="Open Sans"/>
              </a:rPr>
              <a:t>, Google Drive, Classroom and </a:t>
            </a:r>
            <a:r>
              <a:rPr lang="en-US" sz="1300" dirty="0">
                <a:solidFill>
                  <a:schemeClr val="dk1"/>
                </a:solidFill>
                <a:latin typeface="Open Sans"/>
                <a:ea typeface="Open Sans"/>
                <a:cs typeface="Open Sans"/>
                <a:sym typeface="Open Sans"/>
              </a:rPr>
              <a:t> for capturing hand-written work.</a:t>
            </a:r>
            <a:endParaRPr dirty="0"/>
          </a:p>
        </p:txBody>
      </p:sp>
      <p:pic>
        <p:nvPicPr>
          <p:cNvPr id="105" name="Google Shape;105;p13"/>
          <p:cNvPicPr preferRelativeResize="0"/>
          <p:nvPr/>
        </p:nvPicPr>
        <p:blipFill rotWithShape="1">
          <a:blip r:embed="rId13">
            <a:alphaModFix/>
          </a:blip>
          <a:srcRect l="14778" r="11230"/>
          <a:stretch/>
        </p:blipFill>
        <p:spPr>
          <a:xfrm>
            <a:off x="8735116" y="4676613"/>
            <a:ext cx="1143371" cy="1545284"/>
          </a:xfrm>
          <a:prstGeom prst="rect">
            <a:avLst/>
          </a:prstGeom>
          <a:noFill/>
          <a:ln>
            <a:noFill/>
          </a:ln>
        </p:spPr>
      </p:pic>
      <p:pic>
        <p:nvPicPr>
          <p:cNvPr id="107" name="Google Shape;107;p13"/>
          <p:cNvPicPr preferRelativeResize="0"/>
          <p:nvPr/>
        </p:nvPicPr>
        <p:blipFill rotWithShape="1">
          <a:blip r:embed="rId14">
            <a:alphaModFix/>
          </a:blip>
          <a:srcRect/>
          <a:stretch/>
        </p:blipFill>
        <p:spPr>
          <a:xfrm>
            <a:off x="8730803" y="8081913"/>
            <a:ext cx="1204138" cy="995514"/>
          </a:xfrm>
          <a:prstGeom prst="rect">
            <a:avLst/>
          </a:prstGeom>
          <a:noFill/>
          <a:ln>
            <a:noFill/>
          </a:ln>
        </p:spPr>
      </p:pic>
      <p:sp>
        <p:nvSpPr>
          <p:cNvPr id="108" name="Google Shape;108;p13"/>
          <p:cNvSpPr/>
          <p:nvPr/>
        </p:nvSpPr>
        <p:spPr>
          <a:xfrm>
            <a:off x="10042525" y="7440007"/>
            <a:ext cx="1355230" cy="88397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b="1" dirty="0">
                <a:solidFill>
                  <a:schemeClr val="dk1"/>
                </a:solidFill>
                <a:latin typeface="Open Sans"/>
                <a:ea typeface="Open Sans"/>
                <a:cs typeface="Open Sans"/>
                <a:sym typeface="Open Sans"/>
              </a:rPr>
              <a:t>Blue or Black Pen and a Pencil</a:t>
            </a:r>
            <a:endParaRPr sz="1300"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dirty="0">
                <a:solidFill>
                  <a:schemeClr val="dk1"/>
                </a:solidFill>
                <a:latin typeface="Open Sans"/>
                <a:ea typeface="Open Sans"/>
                <a:cs typeface="Open Sans"/>
                <a:sym typeface="Open Sans"/>
              </a:rPr>
              <a:t>Pens for raw data and lab work. Pencils for diagramming.</a:t>
            </a:r>
            <a:endParaRPr dirty="0"/>
          </a:p>
        </p:txBody>
      </p:sp>
      <p:pic>
        <p:nvPicPr>
          <p:cNvPr id="110" name="Google Shape;110;p13" descr="https://pbs.twimg.com/profile_images/441048726933471232/GwoWB-K7_bigger.png"/>
          <p:cNvPicPr preferRelativeResize="0"/>
          <p:nvPr/>
        </p:nvPicPr>
        <p:blipFill rotWithShape="1">
          <a:blip r:embed="rId15">
            <a:alphaModFix/>
          </a:blip>
          <a:srcRect/>
          <a:stretch/>
        </p:blipFill>
        <p:spPr>
          <a:xfrm>
            <a:off x="9126844" y="12124038"/>
            <a:ext cx="964036" cy="854406"/>
          </a:xfrm>
          <a:prstGeom prst="rect">
            <a:avLst/>
          </a:prstGeom>
          <a:noFill/>
          <a:ln>
            <a:noFill/>
          </a:ln>
        </p:spPr>
      </p:pic>
      <p:sp>
        <p:nvSpPr>
          <p:cNvPr id="112" name="Google Shape;112;p13"/>
          <p:cNvSpPr txBox="1"/>
          <p:nvPr/>
        </p:nvSpPr>
        <p:spPr>
          <a:xfrm rot="-667822">
            <a:off x="630847" y="12817327"/>
            <a:ext cx="4082440"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verlock"/>
                <a:ea typeface="Overlock"/>
                <a:cs typeface="Overlock"/>
                <a:sym typeface="Overlock"/>
              </a:rPr>
              <a:t>Personal Electronic Devices are not allowed unless specified.</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verlock"/>
                <a:ea typeface="Overlock"/>
                <a:cs typeface="Overlock"/>
                <a:sym typeface="Overlock"/>
              </a:rPr>
              <a:t>Absolutely NO food or drink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verlock"/>
                <a:ea typeface="Overlock"/>
                <a:cs typeface="Overlock"/>
                <a:sym typeface="Overlock"/>
              </a:rPr>
              <a:t>NO horseplay in classroom.</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verlock"/>
                <a:ea typeface="Overlock"/>
                <a:cs typeface="Overlock"/>
                <a:sym typeface="Overlock"/>
              </a:rPr>
              <a:t>Respect the people.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Overlock"/>
                <a:ea typeface="Overlock"/>
                <a:cs typeface="Overlock"/>
                <a:sym typeface="Overlock"/>
              </a:rPr>
              <a:t>Respect the process.</a:t>
            </a:r>
            <a:endParaRPr dirty="0"/>
          </a:p>
        </p:txBody>
      </p:sp>
      <p:pic>
        <p:nvPicPr>
          <p:cNvPr id="113" name="Google Shape;113;p13" descr="http://www.clipartkid.com/images/454/police-tape-do-not-cross-tape-do-not-cross-NEQG5j-clipart.jpg"/>
          <p:cNvPicPr preferRelativeResize="0"/>
          <p:nvPr/>
        </p:nvPicPr>
        <p:blipFill rotWithShape="1">
          <a:blip r:embed="rId16">
            <a:alphaModFix/>
          </a:blip>
          <a:srcRect t="44417" b="44358"/>
          <a:stretch/>
        </p:blipFill>
        <p:spPr>
          <a:xfrm rot="-5400000">
            <a:off x="-3768690" y="6294557"/>
            <a:ext cx="9228661" cy="1655408"/>
          </a:xfrm>
          <a:prstGeom prst="rect">
            <a:avLst/>
          </a:prstGeom>
          <a:noFill/>
          <a:ln>
            <a:noFill/>
          </a:ln>
        </p:spPr>
      </p:pic>
      <p:sp>
        <p:nvSpPr>
          <p:cNvPr id="116" name="Google Shape;116;p13"/>
          <p:cNvSpPr/>
          <p:nvPr/>
        </p:nvSpPr>
        <p:spPr>
          <a:xfrm>
            <a:off x="4969921" y="12184236"/>
            <a:ext cx="3220008" cy="794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Open Sans"/>
              <a:buNone/>
            </a:pPr>
            <a:endParaRPr dirty="0"/>
          </a:p>
        </p:txBody>
      </p:sp>
      <p:pic>
        <p:nvPicPr>
          <p:cNvPr id="37" name="Picture 36" descr="Image result for inkling axis app">
            <a:extLst>
              <a:ext uri="{FF2B5EF4-FFF2-40B4-BE49-F238E27FC236}">
                <a16:creationId xmlns:a16="http://schemas.microsoft.com/office/drawing/2014/main" id="{E3A5632B-F543-4239-85E1-C8019B5209D7}"/>
              </a:ext>
            </a:extLst>
          </p:cNvPr>
          <p:cNvPicPr/>
          <p:nvPr/>
        </p:nvPicPr>
        <p:blipFill rotWithShape="1">
          <a:blip r:embed="rId17">
            <a:extLst>
              <a:ext uri="{28A0092B-C50C-407E-A947-70E740481C1C}">
                <a14:useLocalDpi xmlns:a14="http://schemas.microsoft.com/office/drawing/2010/main" val="0"/>
              </a:ext>
            </a:extLst>
          </a:blip>
          <a:srcRect l="30609" t="14041" r="30449" b="13310"/>
          <a:stretch/>
        </p:blipFill>
        <p:spPr bwMode="auto">
          <a:xfrm>
            <a:off x="10056461" y="12124038"/>
            <a:ext cx="899000" cy="854406"/>
          </a:xfrm>
          <a:prstGeom prst="rect">
            <a:avLst/>
          </a:prstGeom>
          <a:noFill/>
          <a:ln>
            <a:noFill/>
          </a:ln>
          <a:extLst>
            <a:ext uri="{53640926-AAD7-44D8-BBD7-CCE9431645EC}">
              <a14:shadowObscured xmlns:a14="http://schemas.microsoft.com/office/drawing/2010/main"/>
            </a:ext>
          </a:extLst>
        </p:spPr>
      </p:pic>
      <p:pic>
        <p:nvPicPr>
          <p:cNvPr id="38" name="Shape 115" descr="Screen Shot 2016-08-04 at 1.04.53 PM.png">
            <a:extLst>
              <a:ext uri="{FF2B5EF4-FFF2-40B4-BE49-F238E27FC236}">
                <a16:creationId xmlns:a16="http://schemas.microsoft.com/office/drawing/2014/main" id="{DF78299D-7E6F-4097-BB05-45CD63E27266}"/>
              </a:ext>
            </a:extLst>
          </p:cNvPr>
          <p:cNvPicPr preferRelativeResize="0"/>
          <p:nvPr/>
        </p:nvPicPr>
        <p:blipFill rotWithShape="1">
          <a:blip r:embed="rId18">
            <a:alphaModFix/>
          </a:blip>
          <a:srcRect/>
          <a:stretch/>
        </p:blipFill>
        <p:spPr>
          <a:xfrm flipH="1">
            <a:off x="8368266" y="12178237"/>
            <a:ext cx="713231" cy="70482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9" name="Picture 38" descr="Image result for google drive">
            <a:extLst>
              <a:ext uri="{FF2B5EF4-FFF2-40B4-BE49-F238E27FC236}">
                <a16:creationId xmlns:a16="http://schemas.microsoft.com/office/drawing/2014/main" id="{BFA797AB-B803-4A12-9DF5-145A2C580A12}"/>
              </a:ext>
            </a:extLst>
          </p:cNvPr>
          <p:cNvPicPr/>
          <p:nvPr/>
        </p:nvPicPr>
        <p:blipFill rotWithShape="1">
          <a:blip r:embed="rId19">
            <a:extLst>
              <a:ext uri="{28A0092B-C50C-407E-A947-70E740481C1C}">
                <a14:useLocalDpi xmlns:a14="http://schemas.microsoft.com/office/drawing/2010/main" val="0"/>
              </a:ext>
            </a:extLst>
          </a:blip>
          <a:srcRect l="28373" t="4153" r="28028" b="4498"/>
          <a:stretch/>
        </p:blipFill>
        <p:spPr bwMode="auto">
          <a:xfrm>
            <a:off x="10894805" y="12184236"/>
            <a:ext cx="781954" cy="794208"/>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A68B25F-2C7C-47FF-A8A6-8E4EDDA9EA4B}"/>
              </a:ext>
            </a:extLst>
          </p:cNvPr>
          <p:cNvPicPr>
            <a:picLocks noChangeAspect="1"/>
          </p:cNvPicPr>
          <p:nvPr/>
        </p:nvPicPr>
        <p:blipFill>
          <a:blip r:embed="rId20"/>
          <a:stretch>
            <a:fillRect/>
          </a:stretch>
        </p:blipFill>
        <p:spPr>
          <a:xfrm>
            <a:off x="10433465" y="3983089"/>
            <a:ext cx="1165034" cy="1292662"/>
          </a:xfrm>
          <a:prstGeom prst="rect">
            <a:avLst/>
          </a:prstGeom>
        </p:spPr>
      </p:pic>
      <p:sp>
        <p:nvSpPr>
          <p:cNvPr id="4" name="TextBox 3">
            <a:extLst>
              <a:ext uri="{FF2B5EF4-FFF2-40B4-BE49-F238E27FC236}">
                <a16:creationId xmlns:a16="http://schemas.microsoft.com/office/drawing/2014/main" id="{0A6BE9F8-587E-4E38-858A-410D374593E6}"/>
              </a:ext>
            </a:extLst>
          </p:cNvPr>
          <p:cNvSpPr txBox="1"/>
          <p:nvPr/>
        </p:nvSpPr>
        <p:spPr>
          <a:xfrm>
            <a:off x="8586910" y="4047264"/>
            <a:ext cx="1348031" cy="523220"/>
          </a:xfrm>
          <a:prstGeom prst="rect">
            <a:avLst/>
          </a:prstGeom>
          <a:noFill/>
        </p:spPr>
        <p:txBody>
          <a:bodyPr wrap="square" rtlCol="0">
            <a:spAutoFit/>
          </a:bodyPr>
          <a:lstStyle/>
          <a:p>
            <a:pPr algn="ctr"/>
            <a:r>
              <a:rPr lang="en-US" dirty="0"/>
              <a:t> </a:t>
            </a:r>
            <a:r>
              <a:rPr lang="en-US" dirty="0">
                <a:solidFill>
                  <a:srgbClr val="FF0000"/>
                </a:solidFill>
              </a:rPr>
              <a:t>*</a:t>
            </a:r>
            <a:r>
              <a:rPr lang="en-US" b="1" dirty="0">
                <a:solidFill>
                  <a:srgbClr val="FF0000"/>
                </a:solidFill>
              </a:rPr>
              <a:t>1 “ Binder </a:t>
            </a:r>
          </a:p>
          <a:p>
            <a:pPr algn="ctr"/>
            <a:r>
              <a:rPr lang="en-US" dirty="0"/>
              <a:t> </a:t>
            </a:r>
            <a:endParaRPr lang="en-US" u="sng" dirty="0"/>
          </a:p>
        </p:txBody>
      </p:sp>
      <p:pic>
        <p:nvPicPr>
          <p:cNvPr id="9" name="Picture 8">
            <a:extLst>
              <a:ext uri="{FF2B5EF4-FFF2-40B4-BE49-F238E27FC236}">
                <a16:creationId xmlns:a16="http://schemas.microsoft.com/office/drawing/2014/main" id="{FBB5CB88-9BBA-490D-A997-7702111B510B}"/>
              </a:ext>
            </a:extLst>
          </p:cNvPr>
          <p:cNvPicPr>
            <a:picLocks noChangeAspect="1"/>
          </p:cNvPicPr>
          <p:nvPr/>
        </p:nvPicPr>
        <p:blipFill>
          <a:blip r:embed="rId21"/>
          <a:stretch>
            <a:fillRect/>
          </a:stretch>
        </p:blipFill>
        <p:spPr>
          <a:xfrm>
            <a:off x="8434842" y="10693969"/>
            <a:ext cx="1204138" cy="1010616"/>
          </a:xfrm>
          <a:prstGeom prst="rect">
            <a:avLst/>
          </a:prstGeom>
        </p:spPr>
      </p:pic>
      <p:pic>
        <p:nvPicPr>
          <p:cNvPr id="11" name="Picture 10">
            <a:extLst>
              <a:ext uri="{FF2B5EF4-FFF2-40B4-BE49-F238E27FC236}">
                <a16:creationId xmlns:a16="http://schemas.microsoft.com/office/drawing/2014/main" id="{3DDDA4A0-30AD-494B-8018-323CCFC776A0}"/>
              </a:ext>
            </a:extLst>
          </p:cNvPr>
          <p:cNvPicPr>
            <a:picLocks noChangeAspect="1"/>
          </p:cNvPicPr>
          <p:nvPr/>
        </p:nvPicPr>
        <p:blipFill>
          <a:blip r:embed="rId22"/>
          <a:stretch>
            <a:fillRect/>
          </a:stretch>
        </p:blipFill>
        <p:spPr>
          <a:xfrm>
            <a:off x="10661418" y="10568486"/>
            <a:ext cx="937081" cy="830997"/>
          </a:xfrm>
          <a:prstGeom prst="rect">
            <a:avLst/>
          </a:prstGeom>
        </p:spPr>
      </p:pic>
      <p:pic>
        <p:nvPicPr>
          <p:cNvPr id="13" name="Picture 12">
            <a:extLst>
              <a:ext uri="{FF2B5EF4-FFF2-40B4-BE49-F238E27FC236}">
                <a16:creationId xmlns:a16="http://schemas.microsoft.com/office/drawing/2014/main" id="{CE223CDB-F21A-462E-AA57-F5F02A83CE26}"/>
              </a:ext>
            </a:extLst>
          </p:cNvPr>
          <p:cNvPicPr>
            <a:picLocks noChangeAspect="1"/>
          </p:cNvPicPr>
          <p:nvPr/>
        </p:nvPicPr>
        <p:blipFill>
          <a:blip r:embed="rId23"/>
          <a:stretch>
            <a:fillRect/>
          </a:stretch>
        </p:blipFill>
        <p:spPr>
          <a:xfrm>
            <a:off x="10056460" y="10606575"/>
            <a:ext cx="604957" cy="1151180"/>
          </a:xfrm>
          <a:prstGeom prst="rect">
            <a:avLst/>
          </a:prstGeom>
        </p:spPr>
      </p:pic>
      <p:sp>
        <p:nvSpPr>
          <p:cNvPr id="14" name="TextBox 13">
            <a:extLst>
              <a:ext uri="{FF2B5EF4-FFF2-40B4-BE49-F238E27FC236}">
                <a16:creationId xmlns:a16="http://schemas.microsoft.com/office/drawing/2014/main" id="{AA2A303E-CC3F-4E59-9E9B-5AA1B1BBFC72}"/>
              </a:ext>
            </a:extLst>
          </p:cNvPr>
          <p:cNvSpPr txBox="1"/>
          <p:nvPr/>
        </p:nvSpPr>
        <p:spPr>
          <a:xfrm>
            <a:off x="4981837" y="12273280"/>
            <a:ext cx="3165597" cy="2462213"/>
          </a:xfrm>
          <a:prstGeom prst="rect">
            <a:avLst/>
          </a:prstGeom>
          <a:noFill/>
        </p:spPr>
        <p:txBody>
          <a:bodyPr wrap="square" rtlCol="0">
            <a:spAutoFit/>
          </a:bodyPr>
          <a:lstStyle/>
          <a:p>
            <a:r>
              <a:rPr lang="en-US" b="1" dirty="0"/>
              <a:t>Major grades </a:t>
            </a:r>
            <a:r>
              <a:rPr lang="en-US" dirty="0"/>
              <a:t>= 60% </a:t>
            </a:r>
          </a:p>
          <a:p>
            <a:r>
              <a:rPr lang="en-US" b="1" dirty="0"/>
              <a:t>Daily grades </a:t>
            </a:r>
            <a:r>
              <a:rPr lang="en-US" dirty="0"/>
              <a:t>= 40%</a:t>
            </a:r>
          </a:p>
          <a:p>
            <a:r>
              <a:rPr lang="en-US" b="1" dirty="0"/>
              <a:t>Late work</a:t>
            </a:r>
            <a:r>
              <a:rPr lang="en-US" dirty="0"/>
              <a:t>: maximum grade = 70%</a:t>
            </a:r>
          </a:p>
          <a:p>
            <a:r>
              <a:rPr lang="en-US" b="1" dirty="0"/>
              <a:t>Missing work </a:t>
            </a:r>
            <a:r>
              <a:rPr lang="en-US" dirty="0"/>
              <a:t>= 0 (MSG in gradebook)</a:t>
            </a:r>
          </a:p>
          <a:p>
            <a:r>
              <a:rPr lang="en-US" b="1" dirty="0"/>
              <a:t>Re-test </a:t>
            </a:r>
            <a:r>
              <a:rPr lang="en-US" dirty="0"/>
              <a:t>: Must attend tutoring w/ max grade of 70%. 5 days to re-test</a:t>
            </a:r>
          </a:p>
          <a:p>
            <a:endParaRPr lang="en-US" dirty="0"/>
          </a:p>
          <a:p>
            <a:r>
              <a:rPr lang="en-US" b="1" dirty="0"/>
              <a:t>NO CHEATING:  </a:t>
            </a:r>
            <a:r>
              <a:rPr lang="en-US" dirty="0"/>
              <a:t>no copying work from other students or from the internet. </a:t>
            </a:r>
            <a:r>
              <a:rPr lang="en-US" b="1" i="1" dirty="0"/>
              <a:t>This will result in a 0</a:t>
            </a:r>
            <a:r>
              <a:rPr lang="en-US" dirty="0"/>
              <a:t>.</a:t>
            </a:r>
          </a:p>
        </p:txBody>
      </p:sp>
      <p:sp>
        <p:nvSpPr>
          <p:cNvPr id="49" name="Google Shape;111;p13">
            <a:extLst>
              <a:ext uri="{FF2B5EF4-FFF2-40B4-BE49-F238E27FC236}">
                <a16:creationId xmlns:a16="http://schemas.microsoft.com/office/drawing/2014/main" id="{629B2108-6BD1-4DAF-BA5C-B11EAD8E152B}"/>
              </a:ext>
            </a:extLst>
          </p:cNvPr>
          <p:cNvSpPr txBox="1"/>
          <p:nvPr/>
        </p:nvSpPr>
        <p:spPr>
          <a:xfrm>
            <a:off x="2907006" y="10757433"/>
            <a:ext cx="5299409" cy="587488"/>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Arial Rounded"/>
                <a:ea typeface="Arial Rounded"/>
                <a:cs typeface="Arial Rounded"/>
                <a:sym typeface="Arial Rounded"/>
              </a:rPr>
              <a:t>Google Code:_________</a:t>
            </a:r>
            <a:endParaRPr dirty="0"/>
          </a:p>
        </p:txBody>
      </p:sp>
      <p:pic>
        <p:nvPicPr>
          <p:cNvPr id="16" name="Picture 15">
            <a:extLst>
              <a:ext uri="{FF2B5EF4-FFF2-40B4-BE49-F238E27FC236}">
                <a16:creationId xmlns:a16="http://schemas.microsoft.com/office/drawing/2014/main" id="{8624DC75-3969-4DB5-B981-EAB520BC2843}"/>
              </a:ext>
            </a:extLst>
          </p:cNvPr>
          <p:cNvPicPr>
            <a:picLocks noChangeAspect="1"/>
          </p:cNvPicPr>
          <p:nvPr/>
        </p:nvPicPr>
        <p:blipFill>
          <a:blip r:embed="rId24"/>
          <a:stretch>
            <a:fillRect/>
          </a:stretch>
        </p:blipFill>
        <p:spPr>
          <a:xfrm>
            <a:off x="8789070" y="6435390"/>
            <a:ext cx="943709" cy="12430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2271" t="3194" r="2017" b="584"/>
          <a:stretch/>
        </p:blipFill>
        <p:spPr>
          <a:xfrm>
            <a:off x="160401" y="1096503"/>
            <a:ext cx="12143162" cy="15733485"/>
          </a:xfrm>
          <a:prstGeom prst="rect">
            <a:avLst/>
          </a:prstGeom>
          <a:noFill/>
          <a:ln>
            <a:noFill/>
          </a:ln>
        </p:spPr>
      </p:pic>
      <p:sp>
        <p:nvSpPr>
          <p:cNvPr id="87" name="Shape 87"/>
          <p:cNvSpPr/>
          <p:nvPr/>
        </p:nvSpPr>
        <p:spPr>
          <a:xfrm>
            <a:off x="9872780" y="5431616"/>
            <a:ext cx="1772133" cy="31140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b="1" i="0" u="none" strike="noStrike" cap="none" dirty="0">
                <a:solidFill>
                  <a:schemeClr val="dk1"/>
                </a:solidFill>
                <a:latin typeface="Open Sans"/>
                <a:ea typeface="Open Sans"/>
                <a:cs typeface="Open Sans"/>
                <a:sym typeface="Open Sans"/>
              </a:rPr>
              <a:t>Composition Book</a:t>
            </a:r>
            <a:endParaRPr dirty="0"/>
          </a:p>
          <a:p>
            <a:pPr marL="0" marR="0" lvl="0" indent="0" algn="ctr" rtl="0">
              <a:spcBef>
                <a:spcPts val="0"/>
              </a:spcBef>
              <a:spcAft>
                <a:spcPts val="0"/>
              </a:spcAft>
              <a:buNone/>
            </a:pPr>
            <a:r>
              <a:rPr lang="en-US" sz="1300" b="1" i="0" u="none" strike="noStrike" cap="none" dirty="0">
                <a:solidFill>
                  <a:schemeClr val="dk1"/>
                </a:solidFill>
                <a:latin typeface="Open Sans"/>
                <a:ea typeface="Open Sans"/>
                <a:cs typeface="Open Sans"/>
                <a:sym typeface="Open Sans"/>
              </a:rPr>
              <a:t>*provided*</a:t>
            </a: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i="0" u="none" strike="noStrike" cap="none"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1300" b="1" i="0" u="none" strike="noStrike" cap="none"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0" u="none" strike="noStrike" cap="none" dirty="0">
                <a:solidFill>
                  <a:schemeClr val="dk1"/>
                </a:solidFill>
                <a:latin typeface="Open Sans"/>
                <a:ea typeface="Open Sans"/>
                <a:cs typeface="Open Sans"/>
                <a:sym typeface="Open Sans"/>
              </a:rPr>
              <a:t>Folder</a:t>
            </a: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i="0" u="none" strike="noStrike" cap="none"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0" u="none" strike="noStrike" cap="none" dirty="0">
                <a:solidFill>
                  <a:schemeClr val="dk1"/>
                </a:solidFill>
                <a:latin typeface="Open Sans"/>
                <a:ea typeface="Open Sans"/>
                <a:cs typeface="Open Sans"/>
                <a:sym typeface="Open Sans"/>
              </a:rPr>
              <a:t>Pencils </a:t>
            </a: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0" u="none" strike="noStrike" cap="none" dirty="0">
                <a:solidFill>
                  <a:schemeClr val="dk1"/>
                </a:solidFill>
                <a:latin typeface="Open Sans"/>
                <a:ea typeface="Open Sans"/>
                <a:cs typeface="Open Sans"/>
                <a:sym typeface="Open Sans"/>
              </a:rPr>
              <a:t>Colored pens</a:t>
            </a:r>
            <a:endParaRPr dirty="0"/>
          </a:p>
        </p:txBody>
      </p:sp>
      <p:pic>
        <p:nvPicPr>
          <p:cNvPr id="88" name="Shape 88"/>
          <p:cNvPicPr preferRelativeResize="0"/>
          <p:nvPr/>
        </p:nvPicPr>
        <p:blipFill rotWithShape="1">
          <a:blip r:embed="rId4">
            <a:alphaModFix/>
          </a:blip>
          <a:srcRect/>
          <a:stretch/>
        </p:blipFill>
        <p:spPr>
          <a:xfrm>
            <a:off x="-329989" y="3707512"/>
            <a:ext cx="2947205" cy="8273478"/>
          </a:xfrm>
          <a:prstGeom prst="rect">
            <a:avLst/>
          </a:prstGeom>
          <a:noFill/>
          <a:ln>
            <a:noFill/>
          </a:ln>
        </p:spPr>
      </p:pic>
      <p:sp>
        <p:nvSpPr>
          <p:cNvPr id="89" name="Shape 89"/>
          <p:cNvSpPr txBox="1"/>
          <p:nvPr/>
        </p:nvSpPr>
        <p:spPr>
          <a:xfrm>
            <a:off x="323386" y="2466437"/>
            <a:ext cx="1163275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0" u="none" strike="noStrike" cap="none" dirty="0">
                <a:solidFill>
                  <a:schemeClr val="dk1"/>
                </a:solidFill>
                <a:latin typeface="Open Sans"/>
                <a:ea typeface="Open Sans"/>
                <a:cs typeface="Open Sans"/>
                <a:sym typeface="Open Sans"/>
              </a:rPr>
              <a:t>Classroom Google Code:  </a:t>
            </a:r>
            <a:r>
              <a:rPr lang="en-US" sz="1400" b="1" i="0" u="sng" strike="noStrike" cap="none" dirty="0">
                <a:solidFill>
                  <a:schemeClr val="dk1"/>
                </a:solidFill>
                <a:latin typeface="Open Sans"/>
                <a:ea typeface="Open Sans"/>
                <a:cs typeface="Open Sans"/>
                <a:sym typeface="Open Sans"/>
              </a:rPr>
              <a:t>		</a:t>
            </a:r>
            <a:r>
              <a:rPr lang="en-US" sz="1400" b="1" i="0" u="none" strike="noStrike" cap="none" dirty="0">
                <a:solidFill>
                  <a:schemeClr val="dk1"/>
                </a:solidFill>
                <a:latin typeface="Open Sans"/>
                <a:ea typeface="Open Sans"/>
                <a:cs typeface="Open Sans"/>
                <a:sym typeface="Open Sans"/>
              </a:rPr>
              <a:t>	</a:t>
            </a:r>
            <a:r>
              <a:rPr lang="en-US" dirty="0">
                <a:solidFill>
                  <a:schemeClr val="dk1"/>
                </a:solidFill>
                <a:latin typeface="Open Sans"/>
                <a:ea typeface="Open Sans"/>
                <a:cs typeface="Open Sans"/>
                <a:sym typeface="Open Sans"/>
              </a:rPr>
              <a:t>jenn.Deschaine@hayscisd.net</a:t>
            </a:r>
            <a:r>
              <a:rPr lang="en-US" sz="1400" b="1" i="0" u="none" strike="noStrike" cap="none" dirty="0">
                <a:solidFill>
                  <a:schemeClr val="dk1"/>
                </a:solidFill>
                <a:latin typeface="Open Sans"/>
                <a:ea typeface="Open Sans"/>
                <a:cs typeface="Open Sans"/>
                <a:sym typeface="Open Sans"/>
              </a:rPr>
              <a:t>			</a:t>
            </a:r>
            <a:r>
              <a:rPr lang="en-US" sz="1400" b="0" i="0" u="none" strike="noStrike" cap="none" dirty="0">
                <a:solidFill>
                  <a:schemeClr val="dk1"/>
                </a:solidFill>
                <a:latin typeface="Open Sans"/>
                <a:ea typeface="Open Sans"/>
                <a:cs typeface="Open Sans"/>
                <a:sym typeface="Open Sans"/>
              </a:rPr>
              <a:t>512-268-8512 </a:t>
            </a:r>
            <a:r>
              <a:rPr lang="en-US" sz="1400" b="0" i="0" u="none" strike="noStrike" cap="none" dirty="0" err="1">
                <a:solidFill>
                  <a:schemeClr val="dk1"/>
                </a:solidFill>
                <a:latin typeface="Open Sans"/>
                <a:ea typeface="Open Sans"/>
                <a:cs typeface="Open Sans"/>
                <a:sym typeface="Open Sans"/>
              </a:rPr>
              <a:t>ext</a:t>
            </a:r>
            <a:r>
              <a:rPr lang="en-US" sz="1400" b="0" i="0" u="none" strike="noStrike" cap="none" dirty="0">
                <a:solidFill>
                  <a:schemeClr val="dk1"/>
                </a:solidFill>
                <a:latin typeface="Open Sans"/>
                <a:ea typeface="Open Sans"/>
                <a:cs typeface="Open Sans"/>
                <a:sym typeface="Open Sans"/>
              </a:rPr>
              <a:t> 44463 </a:t>
            </a:r>
            <a:endParaRPr sz="1400" dirty="0">
              <a:solidFill>
                <a:schemeClr val="dk1"/>
              </a:solidFill>
              <a:latin typeface="Open Sans"/>
              <a:ea typeface="Open Sans"/>
              <a:cs typeface="Open Sans"/>
              <a:sym typeface="Open Sans"/>
            </a:endParaRPr>
          </a:p>
        </p:txBody>
      </p:sp>
      <p:pic>
        <p:nvPicPr>
          <p:cNvPr id="90" name="Shape 90"/>
          <p:cNvPicPr preferRelativeResize="0"/>
          <p:nvPr/>
        </p:nvPicPr>
        <p:blipFill rotWithShape="1">
          <a:blip r:embed="rId5">
            <a:alphaModFix/>
          </a:blip>
          <a:srcRect/>
          <a:stretch/>
        </p:blipFill>
        <p:spPr>
          <a:xfrm>
            <a:off x="1965437" y="5147459"/>
            <a:ext cx="916414" cy="1277817"/>
          </a:xfrm>
          <a:prstGeom prst="rect">
            <a:avLst/>
          </a:prstGeom>
          <a:noFill/>
          <a:ln>
            <a:noFill/>
          </a:ln>
        </p:spPr>
      </p:pic>
      <p:pic>
        <p:nvPicPr>
          <p:cNvPr id="91" name="Shape 91"/>
          <p:cNvPicPr preferRelativeResize="0"/>
          <p:nvPr/>
        </p:nvPicPr>
        <p:blipFill rotWithShape="1">
          <a:blip r:embed="rId6">
            <a:alphaModFix/>
          </a:blip>
          <a:srcRect/>
          <a:stretch/>
        </p:blipFill>
        <p:spPr>
          <a:xfrm>
            <a:off x="1770976" y="9289712"/>
            <a:ext cx="1056447" cy="1078007"/>
          </a:xfrm>
          <a:prstGeom prst="rect">
            <a:avLst/>
          </a:prstGeom>
          <a:noFill/>
          <a:ln>
            <a:noFill/>
          </a:ln>
        </p:spPr>
      </p:pic>
      <p:pic>
        <p:nvPicPr>
          <p:cNvPr id="92" name="Shape 92"/>
          <p:cNvPicPr preferRelativeResize="0"/>
          <p:nvPr/>
        </p:nvPicPr>
        <p:blipFill rotWithShape="1">
          <a:blip r:embed="rId7">
            <a:alphaModFix/>
          </a:blip>
          <a:srcRect/>
          <a:stretch/>
        </p:blipFill>
        <p:spPr>
          <a:xfrm>
            <a:off x="8479145" y="11322882"/>
            <a:ext cx="3340898" cy="897876"/>
          </a:xfrm>
          <a:prstGeom prst="rect">
            <a:avLst/>
          </a:prstGeom>
          <a:noFill/>
          <a:ln>
            <a:noFill/>
          </a:ln>
        </p:spPr>
      </p:pic>
      <p:sp>
        <p:nvSpPr>
          <p:cNvPr id="93" name="Shape 93"/>
          <p:cNvSpPr/>
          <p:nvPr/>
        </p:nvSpPr>
        <p:spPr>
          <a:xfrm>
            <a:off x="8751115" y="12968389"/>
            <a:ext cx="2866453"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dirty="0">
                <a:solidFill>
                  <a:schemeClr val="dk1"/>
                </a:solidFill>
                <a:latin typeface="Open Sans"/>
                <a:ea typeface="Open Sans"/>
                <a:cs typeface="Open Sans"/>
                <a:sym typeface="Open Sans"/>
              </a:rPr>
              <a:t>If you have a smartphone please download these free apps— Google Classroom, Google Drive, Gmail, Inkling Axis.  </a:t>
            </a:r>
            <a:endParaRPr sz="1300" dirty="0">
              <a:solidFill>
                <a:schemeClr val="dk1"/>
              </a:solidFill>
              <a:latin typeface="Open Sans"/>
              <a:ea typeface="Open Sans"/>
              <a:cs typeface="Open Sans"/>
              <a:sym typeface="Open Sans"/>
            </a:endParaRPr>
          </a:p>
        </p:txBody>
      </p:sp>
      <p:pic>
        <p:nvPicPr>
          <p:cNvPr id="94" name="Shape 94"/>
          <p:cNvPicPr preferRelativeResize="0"/>
          <p:nvPr/>
        </p:nvPicPr>
        <p:blipFill rotWithShape="1">
          <a:blip r:embed="rId8">
            <a:alphaModFix/>
          </a:blip>
          <a:srcRect/>
          <a:stretch/>
        </p:blipFill>
        <p:spPr>
          <a:xfrm>
            <a:off x="544499" y="12268113"/>
            <a:ext cx="4535877" cy="3479950"/>
          </a:xfrm>
          <a:prstGeom prst="rect">
            <a:avLst/>
          </a:prstGeom>
          <a:noFill/>
          <a:ln>
            <a:noFill/>
          </a:ln>
        </p:spPr>
      </p:pic>
      <p:pic>
        <p:nvPicPr>
          <p:cNvPr id="95" name="Shape 95"/>
          <p:cNvPicPr preferRelativeResize="0"/>
          <p:nvPr/>
        </p:nvPicPr>
        <p:blipFill rotWithShape="1">
          <a:blip r:embed="rId9">
            <a:alphaModFix/>
          </a:blip>
          <a:srcRect/>
          <a:stretch/>
        </p:blipFill>
        <p:spPr>
          <a:xfrm>
            <a:off x="2657180" y="3032397"/>
            <a:ext cx="5706351" cy="1182727"/>
          </a:xfrm>
          <a:prstGeom prst="rect">
            <a:avLst/>
          </a:prstGeom>
          <a:noFill/>
          <a:ln>
            <a:noFill/>
          </a:ln>
        </p:spPr>
      </p:pic>
      <p:pic>
        <p:nvPicPr>
          <p:cNvPr id="96" name="Shape 96"/>
          <p:cNvPicPr preferRelativeResize="0"/>
          <p:nvPr/>
        </p:nvPicPr>
        <p:blipFill rotWithShape="1">
          <a:blip r:embed="rId10">
            <a:alphaModFix/>
          </a:blip>
          <a:srcRect/>
          <a:stretch/>
        </p:blipFill>
        <p:spPr>
          <a:xfrm>
            <a:off x="2722395" y="9918536"/>
            <a:ext cx="5712447" cy="1182727"/>
          </a:xfrm>
          <a:prstGeom prst="rect">
            <a:avLst/>
          </a:prstGeom>
          <a:noFill/>
          <a:ln>
            <a:noFill/>
          </a:ln>
        </p:spPr>
      </p:pic>
      <p:sp>
        <p:nvSpPr>
          <p:cNvPr id="97" name="Shape 97"/>
          <p:cNvSpPr/>
          <p:nvPr/>
        </p:nvSpPr>
        <p:spPr>
          <a:xfrm>
            <a:off x="2880559" y="3871504"/>
            <a:ext cx="5460224"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Open Sans"/>
                <a:ea typeface="Open Sans"/>
                <a:cs typeface="Open Sans"/>
                <a:sym typeface="Open Sans"/>
              </a:rPr>
              <a:t>We will explore the body’s response to extreme environments and situations, reading and analyzing “Surviving the Extremes.”  We’ll figure out what makes all human bodies the same, and what makes each unique.  We’ll study the different body systems, their organs and their function, utilizing dissections and manikin builds to deepen our understanding. We’ll study the body through the lenses of Identity, Communication, Power, Movement, Protection &amp; Homeostasis. </a:t>
            </a:r>
            <a:endParaRPr sz="1200" dirty="0">
              <a:solidFill>
                <a:schemeClr val="dk1"/>
              </a:solidFill>
              <a:latin typeface="Open Sans"/>
              <a:ea typeface="Open Sans"/>
              <a:cs typeface="Open Sans"/>
              <a:sym typeface="Open Sans"/>
            </a:endParaRPr>
          </a:p>
        </p:txBody>
      </p:sp>
      <p:sp>
        <p:nvSpPr>
          <p:cNvPr id="98" name="Shape 98"/>
          <p:cNvSpPr/>
          <p:nvPr/>
        </p:nvSpPr>
        <p:spPr>
          <a:xfrm>
            <a:off x="2875918" y="6539853"/>
            <a:ext cx="5433777" cy="1655607"/>
          </a:xfrm>
          <a:prstGeom prst="rect">
            <a:avLst/>
          </a:prstGeom>
          <a:noFill/>
          <a:ln>
            <a:noFill/>
          </a:ln>
        </p:spPr>
        <p:txBody>
          <a:bodyPr spcFirstLastPara="1" wrap="square" lIns="91425" tIns="45700" rIns="91425" bIns="45700" anchor="ctr" anchorCtr="0">
            <a:noAutofit/>
          </a:bodyPr>
          <a:lstStyle/>
          <a:p>
            <a:pPr marL="285750" lvl="0" indent="-285750">
              <a:buClr>
                <a:schemeClr val="dk1"/>
              </a:buClr>
              <a:buSzPts val="1200"/>
              <a:buFont typeface="Arial"/>
              <a:buChar char="•"/>
            </a:pPr>
            <a:r>
              <a:rPr lang="en-US" sz="1200" dirty="0">
                <a:solidFill>
                  <a:schemeClr val="dk1"/>
                </a:solidFill>
                <a:latin typeface="Open Sans"/>
                <a:ea typeface="Open Sans"/>
                <a:cs typeface="Open Sans"/>
                <a:sym typeface="Open Sans"/>
              </a:rPr>
              <a:t>If you are absent, it is </a:t>
            </a:r>
            <a:r>
              <a:rPr lang="en-US" sz="1200" b="1" u="sng" dirty="0">
                <a:solidFill>
                  <a:schemeClr val="dk1"/>
                </a:solidFill>
                <a:latin typeface="Open Sans"/>
                <a:ea typeface="Open Sans"/>
                <a:cs typeface="Open Sans"/>
                <a:sym typeface="Open Sans"/>
              </a:rPr>
              <a:t>YOUR</a:t>
            </a:r>
            <a:r>
              <a:rPr lang="en-US" sz="1200" dirty="0">
                <a:solidFill>
                  <a:schemeClr val="dk1"/>
                </a:solidFill>
                <a:latin typeface="Open Sans"/>
                <a:ea typeface="Open Sans"/>
                <a:cs typeface="Open Sans"/>
                <a:sym typeface="Open Sans"/>
              </a:rPr>
              <a:t> responsibility to check Google Classroom and the gradebook for the work you missed.</a:t>
            </a:r>
          </a:p>
          <a:p>
            <a:pPr lvl="0">
              <a:buClr>
                <a:schemeClr val="dk1"/>
              </a:buClr>
              <a:buSzPts val="1200"/>
            </a:pPr>
            <a:endParaRPr lang="en-US" sz="1200" dirty="0">
              <a:solidFill>
                <a:schemeClr val="dk1"/>
              </a:solidFill>
              <a:latin typeface="Open Sans"/>
              <a:ea typeface="Open Sans"/>
              <a:cs typeface="Open Sans"/>
              <a:sym typeface="Open Sans"/>
            </a:endParaRPr>
          </a:p>
          <a:p>
            <a:pPr marL="285750" lvl="0" indent="-285750">
              <a:buClr>
                <a:schemeClr val="dk1"/>
              </a:buClr>
              <a:buSzPts val="1200"/>
              <a:buFont typeface="Arial"/>
              <a:buChar char="•"/>
            </a:pPr>
            <a:r>
              <a:rPr lang="en-US" sz="1200" dirty="0">
                <a:solidFill>
                  <a:schemeClr val="dk1"/>
                </a:solidFill>
                <a:latin typeface="Open Sans"/>
                <a:ea typeface="Open Sans"/>
                <a:cs typeface="Open Sans"/>
                <a:sym typeface="Open Sans"/>
              </a:rPr>
              <a:t>Check with another student about what you missed.</a:t>
            </a:r>
          </a:p>
          <a:p>
            <a:pPr marL="285750" lvl="0" indent="-285750">
              <a:buClr>
                <a:schemeClr val="dk1"/>
              </a:buClr>
              <a:buSzPts val="1200"/>
              <a:buFont typeface="Arial"/>
              <a:buChar char="•"/>
            </a:pPr>
            <a:endParaRPr lang="en-US" sz="1200" dirty="0">
              <a:solidFill>
                <a:schemeClr val="dk1"/>
              </a:solidFill>
              <a:latin typeface="Open Sans"/>
              <a:ea typeface="Open Sans"/>
              <a:cs typeface="Open Sans"/>
              <a:sym typeface="Open Sans"/>
            </a:endParaRPr>
          </a:p>
          <a:p>
            <a:pPr marL="285750" lvl="0" indent="-285750">
              <a:buClr>
                <a:schemeClr val="dk1"/>
              </a:buClr>
              <a:buSzPts val="1200"/>
              <a:buFont typeface="Arial"/>
              <a:buChar char="•"/>
            </a:pPr>
            <a:r>
              <a:rPr lang="en-US" sz="1200" dirty="0">
                <a:solidFill>
                  <a:schemeClr val="dk1"/>
                </a:solidFill>
                <a:latin typeface="Open Sans"/>
                <a:ea typeface="Open Sans"/>
                <a:cs typeface="Open Sans"/>
                <a:sym typeface="Open Sans"/>
              </a:rPr>
              <a:t>Check with Burgess once you have an idea of the work that was missed.  Ask for any handouts and clarify directions/due dates.</a:t>
            </a:r>
          </a:p>
          <a:p>
            <a:pPr marL="285750" lvl="0" indent="-285750">
              <a:buClr>
                <a:schemeClr val="dk1"/>
              </a:buClr>
              <a:buSzPts val="1200"/>
              <a:buFont typeface="Arial"/>
              <a:buChar char="•"/>
            </a:pPr>
            <a:endParaRPr lang="en-US" sz="1200" dirty="0">
              <a:solidFill>
                <a:schemeClr val="dk1"/>
              </a:solidFill>
              <a:latin typeface="Open Sans"/>
              <a:ea typeface="Open Sans"/>
              <a:cs typeface="Open Sans"/>
              <a:sym typeface="Open Sans"/>
            </a:endParaRPr>
          </a:p>
          <a:p>
            <a:pPr marL="285750" lvl="0" indent="-285750">
              <a:buClr>
                <a:schemeClr val="dk1"/>
              </a:buClr>
              <a:buSzPts val="1200"/>
              <a:buFont typeface="Arial"/>
              <a:buChar char="•"/>
            </a:pPr>
            <a:r>
              <a:rPr lang="en-US" sz="1200" dirty="0">
                <a:solidFill>
                  <a:schemeClr val="dk1"/>
                </a:solidFill>
                <a:latin typeface="Open Sans"/>
                <a:ea typeface="Open Sans"/>
                <a:cs typeface="Open Sans"/>
                <a:sym typeface="Open Sans"/>
              </a:rPr>
              <a:t>If you have questions, need to make up a lab or need help, arrange a time to come in outside of school.  </a:t>
            </a:r>
            <a:endParaRPr lang="en-US" sz="1800" dirty="0">
              <a:solidFill>
                <a:schemeClr val="dk1"/>
              </a:solidFill>
            </a:endParaRPr>
          </a:p>
        </p:txBody>
      </p:sp>
      <p:pic>
        <p:nvPicPr>
          <p:cNvPr id="99" name="Shape 99"/>
          <p:cNvPicPr preferRelativeResize="0"/>
          <p:nvPr/>
        </p:nvPicPr>
        <p:blipFill rotWithShape="1">
          <a:blip r:embed="rId11">
            <a:alphaModFix/>
          </a:blip>
          <a:srcRect/>
          <a:stretch/>
        </p:blipFill>
        <p:spPr>
          <a:xfrm>
            <a:off x="2617216" y="5460489"/>
            <a:ext cx="5706351" cy="1176630"/>
          </a:xfrm>
          <a:prstGeom prst="rect">
            <a:avLst/>
          </a:prstGeom>
          <a:noFill/>
          <a:ln>
            <a:noFill/>
          </a:ln>
        </p:spPr>
      </p:pic>
      <p:pic>
        <p:nvPicPr>
          <p:cNvPr id="101" name="Shape 101"/>
          <p:cNvPicPr preferRelativeResize="0"/>
          <p:nvPr/>
        </p:nvPicPr>
        <p:blipFill rotWithShape="1">
          <a:blip r:embed="rId12">
            <a:alphaModFix/>
          </a:blip>
          <a:srcRect/>
          <a:stretch/>
        </p:blipFill>
        <p:spPr>
          <a:xfrm>
            <a:off x="160401" y="349119"/>
            <a:ext cx="3129338" cy="1150105"/>
          </a:xfrm>
          <a:prstGeom prst="rect">
            <a:avLst/>
          </a:prstGeom>
          <a:noFill/>
          <a:ln>
            <a:noFill/>
          </a:ln>
        </p:spPr>
      </p:pic>
      <p:sp>
        <p:nvSpPr>
          <p:cNvPr id="102" name="Shape 102"/>
          <p:cNvSpPr txBox="1"/>
          <p:nvPr/>
        </p:nvSpPr>
        <p:spPr>
          <a:xfrm>
            <a:off x="667967" y="389718"/>
            <a:ext cx="10090880" cy="1846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dirty="0">
                <a:solidFill>
                  <a:schemeClr val="dk1"/>
                </a:solidFill>
                <a:latin typeface="Open Sans Light"/>
                <a:ea typeface="Open Sans Light"/>
                <a:cs typeface="Open Sans Light"/>
                <a:sym typeface="Open Sans Light"/>
              </a:rPr>
              <a:t>			2019-2020</a:t>
            </a:r>
            <a:r>
              <a:rPr lang="en-US" sz="1200" dirty="0">
                <a:solidFill>
                  <a:schemeClr val="dk1"/>
                </a:solidFill>
                <a:latin typeface="Open Sans Light"/>
                <a:ea typeface="Open Sans Light"/>
                <a:cs typeface="Open Sans Light"/>
                <a:sym typeface="Open Sans Light"/>
              </a:rPr>
              <a:t>    </a:t>
            </a:r>
            <a:endParaRPr sz="1800" b="1" dirty="0">
              <a:solidFill>
                <a:schemeClr val="dk1"/>
              </a:solidFill>
              <a:latin typeface="Arial"/>
              <a:ea typeface="Arial"/>
              <a:cs typeface="Arial"/>
              <a:sym typeface="Arial"/>
            </a:endParaRPr>
          </a:p>
          <a:p>
            <a:pPr marL="0" marR="0" lvl="0" indent="0" algn="r" rtl="0">
              <a:spcBef>
                <a:spcPts val="0"/>
              </a:spcBef>
              <a:spcAft>
                <a:spcPts val="0"/>
              </a:spcAft>
              <a:buNone/>
            </a:pPr>
            <a:r>
              <a:rPr lang="en-US" sz="5400" b="1" dirty="0">
                <a:solidFill>
                  <a:schemeClr val="dk1"/>
                </a:solidFill>
                <a:latin typeface="Arial"/>
                <a:ea typeface="Arial"/>
                <a:cs typeface="Arial"/>
                <a:sym typeface="Arial"/>
              </a:rPr>
              <a:t>Human Body Systems</a:t>
            </a:r>
            <a:endParaRPr dirty="0"/>
          </a:p>
          <a:p>
            <a:pPr marL="0" marR="0" lvl="0" indent="0" algn="r" rtl="0">
              <a:spcBef>
                <a:spcPts val="0"/>
              </a:spcBef>
              <a:spcAft>
                <a:spcPts val="0"/>
              </a:spcAft>
              <a:buNone/>
            </a:pPr>
            <a:r>
              <a:rPr lang="en-US" sz="4500" dirty="0">
                <a:solidFill>
                  <a:schemeClr val="dk1"/>
                </a:solidFill>
                <a:latin typeface="Lucida Handwriting" panose="03010101010101010101" pitchFamily="66" charset="0"/>
                <a:sym typeface="Arial"/>
              </a:rPr>
              <a:t>Mrs. Deschaine</a:t>
            </a:r>
            <a:endParaRPr sz="4500" dirty="0">
              <a:solidFill>
                <a:schemeClr val="dk1"/>
              </a:solidFill>
              <a:latin typeface="Lucida Handwriting" panose="03010101010101010101" pitchFamily="66" charset="0"/>
              <a:sym typeface="Arial"/>
            </a:endParaRPr>
          </a:p>
        </p:txBody>
      </p:sp>
      <p:sp>
        <p:nvSpPr>
          <p:cNvPr id="104" name="Shape 104"/>
          <p:cNvSpPr/>
          <p:nvPr/>
        </p:nvSpPr>
        <p:spPr>
          <a:xfrm>
            <a:off x="10046159" y="9346242"/>
            <a:ext cx="1601962" cy="1994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13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dirty="0">
                <a:solidFill>
                  <a:schemeClr val="dk1"/>
                </a:solidFill>
                <a:latin typeface="Open Sans"/>
                <a:ea typeface="Open Sans"/>
                <a:cs typeface="Open Sans"/>
                <a:sym typeface="Open Sans"/>
              </a:rPr>
              <a:t>Baby Wipes</a:t>
            </a:r>
            <a:endParaRPr sz="1300"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5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5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1" dirty="0">
                <a:solidFill>
                  <a:schemeClr val="dk1"/>
                </a:solidFill>
                <a:latin typeface="Open Sans"/>
                <a:ea typeface="Open Sans"/>
                <a:cs typeface="Open Sans"/>
                <a:sym typeface="Open Sans"/>
              </a:rPr>
              <a:t>or </a:t>
            </a:r>
          </a:p>
          <a:p>
            <a:pPr marL="0" marR="0" lvl="0" indent="0" algn="ctr" rtl="0">
              <a:spcBef>
                <a:spcPts val="0"/>
              </a:spcBef>
              <a:spcAft>
                <a:spcPts val="0"/>
              </a:spcAft>
              <a:buNone/>
            </a:pPr>
            <a:endParaRPr lang="en-US" sz="500" b="1" i="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sz="500" b="1" i="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dirty="0">
                <a:solidFill>
                  <a:schemeClr val="dk1"/>
                </a:solidFill>
                <a:latin typeface="Open Sans"/>
                <a:ea typeface="Open Sans"/>
                <a:cs typeface="Open Sans"/>
                <a:sym typeface="Open Sans"/>
              </a:rPr>
              <a:t>Kleenex</a:t>
            </a:r>
          </a:p>
          <a:p>
            <a:pPr marL="0" marR="0" lvl="0" indent="0" algn="ctr" rtl="0">
              <a:spcBef>
                <a:spcPts val="0"/>
              </a:spcBef>
              <a:spcAft>
                <a:spcPts val="0"/>
              </a:spcAft>
              <a:buNone/>
            </a:pPr>
            <a:r>
              <a:rPr lang="en-US" sz="500" b="1" dirty="0">
                <a:solidFill>
                  <a:schemeClr val="dk1"/>
                </a:solidFill>
                <a:latin typeface="Open Sans"/>
                <a:ea typeface="Open Sans"/>
                <a:cs typeface="Open Sans"/>
                <a:sym typeface="Open Sans"/>
              </a:rPr>
              <a:t> </a:t>
            </a:r>
          </a:p>
          <a:p>
            <a:pPr marL="0" marR="0" lvl="0" indent="0" algn="ctr" rtl="0">
              <a:spcBef>
                <a:spcPts val="0"/>
              </a:spcBef>
              <a:spcAft>
                <a:spcPts val="0"/>
              </a:spcAft>
              <a:buNone/>
            </a:pPr>
            <a:endParaRPr lang="en-US" sz="5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i="1" dirty="0">
                <a:solidFill>
                  <a:schemeClr val="dk1"/>
                </a:solidFill>
                <a:latin typeface="Open Sans"/>
                <a:ea typeface="Open Sans"/>
                <a:cs typeface="Open Sans"/>
                <a:sym typeface="Open Sans"/>
              </a:rPr>
              <a:t>or </a:t>
            </a:r>
          </a:p>
          <a:p>
            <a:pPr marL="0" marR="0" lvl="0" indent="0" algn="ctr" rtl="0">
              <a:spcBef>
                <a:spcPts val="0"/>
              </a:spcBef>
              <a:spcAft>
                <a:spcPts val="0"/>
              </a:spcAft>
              <a:buNone/>
            </a:pPr>
            <a:endParaRPr lang="en-US" sz="500" b="1" dirty="0">
              <a:solidFill>
                <a:schemeClr val="dk1"/>
              </a:solidFill>
              <a:latin typeface="Open Sans"/>
              <a:ea typeface="Open Sans"/>
              <a:cs typeface="Open Sans"/>
              <a:sym typeface="Open Sans"/>
            </a:endParaRPr>
          </a:p>
          <a:p>
            <a:pPr marL="0" marR="0" lvl="0" indent="0" algn="ctr" rtl="0">
              <a:spcBef>
                <a:spcPts val="0"/>
              </a:spcBef>
              <a:spcAft>
                <a:spcPts val="0"/>
              </a:spcAft>
              <a:buNone/>
            </a:pPr>
            <a:endParaRPr lang="en-US" sz="5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300" b="1" dirty="0">
                <a:solidFill>
                  <a:schemeClr val="dk1"/>
                </a:solidFill>
                <a:latin typeface="Open Sans"/>
                <a:ea typeface="Open Sans"/>
                <a:cs typeface="Open Sans"/>
                <a:sym typeface="Open Sans"/>
              </a:rPr>
              <a:t>a roll of paper towels</a:t>
            </a:r>
            <a:endParaRPr dirty="0"/>
          </a:p>
        </p:txBody>
      </p:sp>
      <p:sp>
        <p:nvSpPr>
          <p:cNvPr id="105" name="Shape 105"/>
          <p:cNvSpPr txBox="1"/>
          <p:nvPr/>
        </p:nvSpPr>
        <p:spPr>
          <a:xfrm>
            <a:off x="2703286" y="8745628"/>
            <a:ext cx="5969000"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dirty="0">
                <a:solidFill>
                  <a:schemeClr val="dk1"/>
                </a:solidFill>
                <a:latin typeface="Cutive"/>
                <a:ea typeface="Cutive"/>
                <a:cs typeface="Cutive"/>
                <a:sym typeface="Cutive"/>
              </a:rPr>
              <a:t>Internet &amp; Classroom Google</a:t>
            </a:r>
            <a:endParaRPr sz="2600" dirty="0">
              <a:solidFill>
                <a:schemeClr val="dk1"/>
              </a:solidFill>
              <a:latin typeface="Cutive"/>
              <a:ea typeface="Cutive"/>
              <a:cs typeface="Cutive"/>
              <a:sym typeface="Cutive"/>
            </a:endParaRPr>
          </a:p>
        </p:txBody>
      </p:sp>
      <p:sp>
        <p:nvSpPr>
          <p:cNvPr id="106" name="Shape 106"/>
          <p:cNvSpPr/>
          <p:nvPr/>
        </p:nvSpPr>
        <p:spPr>
          <a:xfrm>
            <a:off x="3002342" y="9144482"/>
            <a:ext cx="5433777" cy="11079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u="none" dirty="0">
                <a:solidFill>
                  <a:schemeClr val="dk1"/>
                </a:solidFill>
                <a:latin typeface="Open Sans"/>
                <a:ea typeface="Open Sans"/>
                <a:cs typeface="Open Sans"/>
                <a:sym typeface="Open Sans"/>
              </a:rPr>
              <a:t>There is not a textbook for this class.  Instead, all curriculum is online. We use web resources and lab work to learn.  You can access the curriculum through myPLTW.org, Inkling </a:t>
            </a:r>
            <a:r>
              <a:rPr lang="en-US" sz="1200" dirty="0">
                <a:solidFill>
                  <a:schemeClr val="dk1"/>
                </a:solidFill>
                <a:latin typeface="Open Sans"/>
                <a:ea typeface="Open Sans"/>
                <a:cs typeface="Open Sans"/>
                <a:sym typeface="Open Sans"/>
              </a:rPr>
              <a:t>Axis app </a:t>
            </a:r>
            <a:r>
              <a:rPr lang="en-US" sz="1200" b="0" u="none" dirty="0">
                <a:solidFill>
                  <a:schemeClr val="dk1"/>
                </a:solidFill>
                <a:latin typeface="Open Sans"/>
                <a:ea typeface="Open Sans"/>
                <a:cs typeface="Open Sans"/>
                <a:sym typeface="Open Sans"/>
              </a:rPr>
              <a:t>and on our Google classroom.</a:t>
            </a:r>
            <a:endParaRPr sz="1800" b="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07" name="Shape 107"/>
          <p:cNvPicPr preferRelativeResize="0"/>
          <p:nvPr/>
        </p:nvPicPr>
        <p:blipFill rotWithShape="1">
          <a:blip r:embed="rId13">
            <a:alphaModFix/>
          </a:blip>
          <a:srcRect/>
          <a:stretch/>
        </p:blipFill>
        <p:spPr>
          <a:xfrm>
            <a:off x="1582631" y="7561513"/>
            <a:ext cx="1213990" cy="1222138"/>
          </a:xfrm>
          <a:prstGeom prst="rect">
            <a:avLst/>
          </a:prstGeom>
          <a:noFill/>
          <a:ln>
            <a:noFill/>
          </a:ln>
        </p:spPr>
      </p:pic>
      <p:sp>
        <p:nvSpPr>
          <p:cNvPr id="108" name="Shape 108"/>
          <p:cNvSpPr/>
          <p:nvPr/>
        </p:nvSpPr>
        <p:spPr>
          <a:xfrm>
            <a:off x="2999830" y="10620412"/>
            <a:ext cx="5433777" cy="10156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u="none" dirty="0">
                <a:solidFill>
                  <a:schemeClr val="dk1"/>
                </a:solidFill>
                <a:latin typeface="Open Sans"/>
                <a:ea typeface="Open Sans"/>
                <a:cs typeface="Open Sans"/>
                <a:sym typeface="Open Sans"/>
              </a:rPr>
              <a:t>The best way to stay connected is by logging onto Classroom Google and the gradebook. Students and parents can sign up for Google Classroom and </a:t>
            </a:r>
            <a:r>
              <a:rPr lang="en-US" sz="1200" dirty="0">
                <a:solidFill>
                  <a:schemeClr val="dk1"/>
                </a:solidFill>
                <a:latin typeface="Open Sans"/>
                <a:ea typeface="Open Sans"/>
                <a:cs typeface="Open Sans"/>
                <a:sym typeface="Open Sans"/>
              </a:rPr>
              <a:t>gradebook </a:t>
            </a:r>
            <a:r>
              <a:rPr lang="en-US" sz="1200" b="0" u="none" dirty="0">
                <a:solidFill>
                  <a:schemeClr val="dk1"/>
                </a:solidFill>
                <a:latin typeface="Open Sans"/>
                <a:ea typeface="Open Sans"/>
                <a:cs typeface="Open Sans"/>
                <a:sym typeface="Open Sans"/>
              </a:rPr>
              <a:t>notifications.   If you need help, feel free to ask me.  </a:t>
            </a:r>
            <a:endParaRPr sz="1200" b="0" u="none" dirty="0">
              <a:solidFill>
                <a:schemeClr val="dk1"/>
              </a:solidFill>
              <a:latin typeface="Open Sans"/>
              <a:ea typeface="Open Sans"/>
              <a:cs typeface="Open Sans"/>
              <a:sym typeface="Open Sans"/>
            </a:endParaRPr>
          </a:p>
        </p:txBody>
      </p:sp>
      <p:pic>
        <p:nvPicPr>
          <p:cNvPr id="110" name="Shape 110"/>
          <p:cNvPicPr preferRelativeResize="0"/>
          <p:nvPr/>
        </p:nvPicPr>
        <p:blipFill rotWithShape="1">
          <a:blip r:embed="rId14">
            <a:alphaModFix/>
          </a:blip>
          <a:srcRect l="12980" r="9736"/>
          <a:stretch/>
        </p:blipFill>
        <p:spPr>
          <a:xfrm>
            <a:off x="1824101" y="3399618"/>
            <a:ext cx="1055156" cy="966461"/>
          </a:xfrm>
          <a:prstGeom prst="rect">
            <a:avLst/>
          </a:prstGeom>
          <a:noFill/>
          <a:ln>
            <a:noFill/>
          </a:ln>
        </p:spPr>
      </p:pic>
      <p:pic>
        <p:nvPicPr>
          <p:cNvPr id="112" name="Shape 112"/>
          <p:cNvPicPr preferRelativeResize="0"/>
          <p:nvPr/>
        </p:nvPicPr>
        <p:blipFill rotWithShape="1">
          <a:blip r:embed="rId15">
            <a:alphaModFix/>
          </a:blip>
          <a:srcRect/>
          <a:stretch/>
        </p:blipFill>
        <p:spPr>
          <a:xfrm>
            <a:off x="-5334000" y="-7135813"/>
            <a:ext cx="684730" cy="914400"/>
          </a:xfrm>
          <a:prstGeom prst="rect">
            <a:avLst/>
          </a:prstGeom>
          <a:noFill/>
          <a:ln>
            <a:noFill/>
          </a:ln>
        </p:spPr>
      </p:pic>
      <p:pic>
        <p:nvPicPr>
          <p:cNvPr id="115" name="Shape 115" descr="Screen Shot 2016-08-04 at 1.04.53 PM.png"/>
          <p:cNvPicPr preferRelativeResize="0"/>
          <p:nvPr/>
        </p:nvPicPr>
        <p:blipFill rotWithShape="1">
          <a:blip r:embed="rId16">
            <a:alphaModFix/>
          </a:blip>
          <a:srcRect/>
          <a:stretch/>
        </p:blipFill>
        <p:spPr>
          <a:xfrm flipH="1">
            <a:off x="8695814" y="12048144"/>
            <a:ext cx="713232" cy="71367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 name="Picture 2"/>
          <p:cNvPicPr>
            <a:picLocks noChangeAspect="1"/>
          </p:cNvPicPr>
          <p:nvPr/>
        </p:nvPicPr>
        <p:blipFill>
          <a:blip r:embed="rId17"/>
          <a:stretch>
            <a:fillRect/>
          </a:stretch>
        </p:blipFill>
        <p:spPr>
          <a:xfrm>
            <a:off x="8841682" y="5021326"/>
            <a:ext cx="875670" cy="1137064"/>
          </a:xfrm>
          <a:prstGeom prst="rect">
            <a:avLst/>
          </a:prstGeom>
        </p:spPr>
      </p:pic>
      <p:sp>
        <p:nvSpPr>
          <p:cNvPr id="6" name="TextBox 5"/>
          <p:cNvSpPr txBox="1"/>
          <p:nvPr/>
        </p:nvSpPr>
        <p:spPr>
          <a:xfrm>
            <a:off x="4970585" y="12577536"/>
            <a:ext cx="3223846" cy="2677656"/>
          </a:xfrm>
          <a:prstGeom prst="rect">
            <a:avLst/>
          </a:prstGeom>
          <a:noFill/>
        </p:spPr>
        <p:txBody>
          <a:bodyPr wrap="square" rtlCol="0">
            <a:spAutoFit/>
          </a:bodyPr>
          <a:lstStyle/>
          <a:p>
            <a:r>
              <a:rPr lang="en-US" b="1" dirty="0"/>
              <a:t>Major grades </a:t>
            </a:r>
            <a:r>
              <a:rPr lang="en-US" dirty="0"/>
              <a:t>= 60% </a:t>
            </a:r>
          </a:p>
          <a:p>
            <a:r>
              <a:rPr lang="en-US" b="1" dirty="0"/>
              <a:t>Daily grades </a:t>
            </a:r>
            <a:r>
              <a:rPr lang="en-US" dirty="0"/>
              <a:t>= 40%</a:t>
            </a:r>
          </a:p>
          <a:p>
            <a:r>
              <a:rPr lang="en-US" b="1" dirty="0"/>
              <a:t>Late work</a:t>
            </a:r>
            <a:r>
              <a:rPr lang="en-US" dirty="0"/>
              <a:t>: maximum grade = 70%</a:t>
            </a:r>
          </a:p>
          <a:p>
            <a:r>
              <a:rPr lang="en-US" b="1" dirty="0"/>
              <a:t>Missing work </a:t>
            </a:r>
            <a:r>
              <a:rPr lang="en-US" dirty="0"/>
              <a:t>= 0 (MSG in gradebook)</a:t>
            </a:r>
          </a:p>
          <a:p>
            <a:r>
              <a:rPr lang="en-US" b="1" dirty="0"/>
              <a:t>Re-test </a:t>
            </a:r>
            <a:r>
              <a:rPr lang="en-US" dirty="0"/>
              <a:t>: Must attend tutoring w/ max grade of 70%. 5 days to re-test</a:t>
            </a:r>
          </a:p>
          <a:p>
            <a:endParaRPr lang="en-US" dirty="0"/>
          </a:p>
          <a:p>
            <a:r>
              <a:rPr lang="en-US" b="1" dirty="0"/>
              <a:t>NO CHEATING:  </a:t>
            </a:r>
            <a:r>
              <a:rPr lang="en-US" dirty="0"/>
              <a:t>no copying work from other students or from the internet. </a:t>
            </a:r>
            <a:r>
              <a:rPr lang="en-US" b="1" i="1" dirty="0"/>
              <a:t>This will result in a 0</a:t>
            </a:r>
            <a:r>
              <a:rPr lang="en-US" dirty="0"/>
              <a:t>.</a:t>
            </a:r>
          </a:p>
          <a:p>
            <a:endParaRPr lang="en-US" dirty="0"/>
          </a:p>
        </p:txBody>
      </p:sp>
      <p:sp>
        <p:nvSpPr>
          <p:cNvPr id="2" name="TextBox 1"/>
          <p:cNvSpPr txBox="1"/>
          <p:nvPr/>
        </p:nvSpPr>
        <p:spPr>
          <a:xfrm>
            <a:off x="9621408" y="4366079"/>
            <a:ext cx="184731" cy="307777"/>
          </a:xfrm>
          <a:prstGeom prst="rect">
            <a:avLst/>
          </a:prstGeom>
          <a:noFill/>
        </p:spPr>
        <p:txBody>
          <a:bodyPr wrap="none" rtlCol="0">
            <a:spAutoFit/>
          </a:bodyPr>
          <a:lstStyle/>
          <a:p>
            <a:endParaRPr lang="en-US" dirty="0"/>
          </a:p>
        </p:txBody>
      </p:sp>
      <p:sp>
        <p:nvSpPr>
          <p:cNvPr id="4" name="TextBox 3"/>
          <p:cNvSpPr txBox="1"/>
          <p:nvPr/>
        </p:nvSpPr>
        <p:spPr>
          <a:xfrm>
            <a:off x="8751115" y="4216477"/>
            <a:ext cx="2893798" cy="707886"/>
          </a:xfrm>
          <a:prstGeom prst="rect">
            <a:avLst/>
          </a:prstGeom>
          <a:noFill/>
        </p:spPr>
        <p:txBody>
          <a:bodyPr wrap="square" rtlCol="0">
            <a:spAutoFit/>
          </a:bodyPr>
          <a:lstStyle/>
          <a:p>
            <a:pPr algn="ctr"/>
            <a:r>
              <a:rPr lang="en-US" sz="2000" dirty="0">
                <a:latin typeface="Tekton Pro Cond" panose="020F0606020208020904" pitchFamily="34" charset="0"/>
              </a:rPr>
              <a:t>You will need the following materials </a:t>
            </a:r>
            <a:r>
              <a:rPr lang="en-US" sz="2000" b="1" i="1" dirty="0">
                <a:latin typeface="Tekton Pro Cond" panose="020F0606020208020904" pitchFamily="34" charset="0"/>
              </a:rPr>
              <a:t>DAILY</a:t>
            </a:r>
          </a:p>
        </p:txBody>
      </p:sp>
      <p:sp>
        <p:nvSpPr>
          <p:cNvPr id="31" name="TextBox 30"/>
          <p:cNvSpPr txBox="1"/>
          <p:nvPr/>
        </p:nvSpPr>
        <p:spPr>
          <a:xfrm>
            <a:off x="8540021" y="8625550"/>
            <a:ext cx="3280022" cy="707886"/>
          </a:xfrm>
          <a:prstGeom prst="rect">
            <a:avLst/>
          </a:prstGeom>
          <a:noFill/>
        </p:spPr>
        <p:txBody>
          <a:bodyPr wrap="square" rtlCol="0">
            <a:spAutoFit/>
          </a:bodyPr>
          <a:lstStyle/>
          <a:p>
            <a:pPr algn="ctr"/>
            <a:r>
              <a:rPr lang="en-US" sz="2000" dirty="0">
                <a:latin typeface="Tekton Pro Cond" panose="020F0606020208020904" pitchFamily="34" charset="0"/>
              </a:rPr>
              <a:t>Please bring the following materials by the end of the first week</a:t>
            </a:r>
          </a:p>
        </p:txBody>
      </p:sp>
      <p:pic>
        <p:nvPicPr>
          <p:cNvPr id="32" name="Picture 31" descr="Image result for google drive"/>
          <p:cNvPicPr/>
          <p:nvPr/>
        </p:nvPicPr>
        <p:blipFill rotWithShape="1">
          <a:blip r:embed="rId18">
            <a:extLst>
              <a:ext uri="{28A0092B-C50C-407E-A947-70E740481C1C}">
                <a14:useLocalDpi xmlns:a14="http://schemas.microsoft.com/office/drawing/2010/main" val="0"/>
              </a:ext>
            </a:extLst>
          </a:blip>
          <a:srcRect l="28373" t="4153" r="28028" b="4498"/>
          <a:stretch/>
        </p:blipFill>
        <p:spPr bwMode="auto">
          <a:xfrm>
            <a:off x="9510122" y="12077417"/>
            <a:ext cx="578077" cy="684398"/>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9442738" y="12023326"/>
            <a:ext cx="713232" cy="75724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162693" y="12028593"/>
            <a:ext cx="713232" cy="75724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882650" y="12023353"/>
            <a:ext cx="713232" cy="75724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Image result for gmail"/>
          <p:cNvPicPr/>
          <p:nvPr/>
        </p:nvPicPr>
        <p:blipFill rotWithShape="1">
          <a:blip r:embed="rId19">
            <a:extLst>
              <a:ext uri="{28A0092B-C50C-407E-A947-70E740481C1C}">
                <a14:useLocalDpi xmlns:a14="http://schemas.microsoft.com/office/drawing/2010/main" val="0"/>
              </a:ext>
            </a:extLst>
          </a:blip>
          <a:srcRect t="31923" b="30769"/>
          <a:stretch/>
        </p:blipFill>
        <p:spPr bwMode="auto">
          <a:xfrm>
            <a:off x="10225012" y="12272910"/>
            <a:ext cx="589867" cy="304626"/>
          </a:xfrm>
          <a:prstGeom prst="rect">
            <a:avLst/>
          </a:prstGeom>
          <a:noFill/>
          <a:ln>
            <a:noFill/>
          </a:ln>
          <a:extLst>
            <a:ext uri="{53640926-AAD7-44D8-BBD7-CCE9431645EC}">
              <a14:shadowObscured xmlns:a14="http://schemas.microsoft.com/office/drawing/2010/main"/>
            </a:ext>
          </a:extLst>
        </p:spPr>
      </p:pic>
      <p:pic>
        <p:nvPicPr>
          <p:cNvPr id="37" name="Picture 36" descr="Image result for inkling axis app"/>
          <p:cNvPicPr/>
          <p:nvPr/>
        </p:nvPicPr>
        <p:blipFill rotWithShape="1">
          <a:blip r:embed="rId20">
            <a:extLst>
              <a:ext uri="{28A0092B-C50C-407E-A947-70E740481C1C}">
                <a14:useLocalDpi xmlns:a14="http://schemas.microsoft.com/office/drawing/2010/main" val="0"/>
              </a:ext>
            </a:extLst>
          </a:blip>
          <a:srcRect l="30609" t="14041" r="30449" b="13310"/>
          <a:stretch/>
        </p:blipFill>
        <p:spPr bwMode="auto">
          <a:xfrm>
            <a:off x="10914178" y="12077417"/>
            <a:ext cx="658911" cy="645181"/>
          </a:xfrm>
          <a:prstGeom prst="rect">
            <a:avLst/>
          </a:prstGeom>
          <a:noFill/>
          <a:ln>
            <a:noFill/>
          </a:ln>
          <a:extLst>
            <a:ext uri="{53640926-AAD7-44D8-BBD7-CCE9431645EC}">
              <a14:shadowObscured xmlns:a14="http://schemas.microsoft.com/office/drawing/2010/main"/>
            </a:ext>
          </a:extLst>
        </p:spPr>
      </p:pic>
      <p:pic>
        <p:nvPicPr>
          <p:cNvPr id="38" name="Picture 37" descr="Image result for pencils"/>
          <p:cNvPicPr/>
          <p:nvPr/>
        </p:nvPicPr>
        <p:blipFill>
          <a:blip r:embed="rId21">
            <a:extLst>
              <a:ext uri="{28A0092B-C50C-407E-A947-70E740481C1C}">
                <a14:useLocalDpi xmlns:a14="http://schemas.microsoft.com/office/drawing/2010/main" val="0"/>
              </a:ext>
            </a:extLst>
          </a:blip>
          <a:srcRect/>
          <a:stretch>
            <a:fillRect/>
          </a:stretch>
        </p:blipFill>
        <p:spPr bwMode="auto">
          <a:xfrm>
            <a:off x="8917904" y="7096821"/>
            <a:ext cx="724550" cy="724374"/>
          </a:xfrm>
          <a:prstGeom prst="rect">
            <a:avLst/>
          </a:prstGeom>
          <a:noFill/>
          <a:ln>
            <a:noFill/>
          </a:ln>
        </p:spPr>
      </p:pic>
      <p:pic>
        <p:nvPicPr>
          <p:cNvPr id="39" name="Picture 38" descr="Image result for colored pens"/>
          <p:cNvPicPr/>
          <p:nvPr/>
        </p:nvPicPr>
        <p:blipFill>
          <a:blip r:embed="rId22">
            <a:extLst>
              <a:ext uri="{28A0092B-C50C-407E-A947-70E740481C1C}">
                <a14:useLocalDpi xmlns:a14="http://schemas.microsoft.com/office/drawing/2010/main" val="0"/>
              </a:ext>
            </a:extLst>
          </a:blip>
          <a:srcRect/>
          <a:stretch>
            <a:fillRect/>
          </a:stretch>
        </p:blipFill>
        <p:spPr bwMode="auto">
          <a:xfrm>
            <a:off x="8917904" y="7819059"/>
            <a:ext cx="888235" cy="732946"/>
          </a:xfrm>
          <a:prstGeom prst="rect">
            <a:avLst/>
          </a:prstGeom>
          <a:noFill/>
          <a:ln>
            <a:noFill/>
          </a:ln>
        </p:spPr>
      </p:pic>
      <p:pic>
        <p:nvPicPr>
          <p:cNvPr id="41" name="Picture 40" descr="Image result for baby wipes"/>
          <p:cNvPicPr/>
          <p:nvPr/>
        </p:nvPicPr>
        <p:blipFill>
          <a:blip r:embed="rId23">
            <a:extLst>
              <a:ext uri="{28A0092B-C50C-407E-A947-70E740481C1C}">
                <a14:useLocalDpi xmlns:a14="http://schemas.microsoft.com/office/drawing/2010/main" val="0"/>
              </a:ext>
            </a:extLst>
          </a:blip>
          <a:srcRect/>
          <a:stretch>
            <a:fillRect/>
          </a:stretch>
        </p:blipFill>
        <p:spPr bwMode="auto">
          <a:xfrm>
            <a:off x="9129126" y="9356414"/>
            <a:ext cx="670034" cy="706295"/>
          </a:xfrm>
          <a:prstGeom prst="rect">
            <a:avLst/>
          </a:prstGeom>
          <a:noFill/>
          <a:ln>
            <a:noFill/>
          </a:ln>
        </p:spPr>
      </p:pic>
      <p:pic>
        <p:nvPicPr>
          <p:cNvPr id="42" name="Picture 41" descr="Image result for kleenex"/>
          <p:cNvPicPr/>
          <p:nvPr/>
        </p:nvPicPr>
        <p:blipFill>
          <a:blip r:embed="rId24">
            <a:extLst>
              <a:ext uri="{28A0092B-C50C-407E-A947-70E740481C1C}">
                <a14:useLocalDpi xmlns:a14="http://schemas.microsoft.com/office/drawing/2010/main" val="0"/>
              </a:ext>
            </a:extLst>
          </a:blip>
          <a:srcRect/>
          <a:stretch>
            <a:fillRect/>
          </a:stretch>
        </p:blipFill>
        <p:spPr bwMode="auto">
          <a:xfrm>
            <a:off x="9061738" y="10081067"/>
            <a:ext cx="762000" cy="762000"/>
          </a:xfrm>
          <a:prstGeom prst="rect">
            <a:avLst/>
          </a:prstGeom>
          <a:noFill/>
          <a:ln>
            <a:noFill/>
          </a:ln>
        </p:spPr>
      </p:pic>
      <p:pic>
        <p:nvPicPr>
          <p:cNvPr id="43" name="Picture 42" descr="Image result for paper towels"/>
          <p:cNvPicPr/>
          <p:nvPr/>
        </p:nvPicPr>
        <p:blipFill rotWithShape="1">
          <a:blip r:embed="rId25">
            <a:extLst>
              <a:ext uri="{28A0092B-C50C-407E-A947-70E740481C1C}">
                <a14:useLocalDpi xmlns:a14="http://schemas.microsoft.com/office/drawing/2010/main" val="0"/>
              </a:ext>
            </a:extLst>
          </a:blip>
          <a:srcRect l="16788" r="27007"/>
          <a:stretch/>
        </p:blipFill>
        <p:spPr bwMode="auto">
          <a:xfrm>
            <a:off x="9279517" y="10769611"/>
            <a:ext cx="400050" cy="71120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714220" y="6184812"/>
            <a:ext cx="1331939" cy="7649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880</Words>
  <Application>Microsoft Office PowerPoint</Application>
  <PresentationFormat>Custom</PresentationFormat>
  <Paragraphs>91</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Overlock</vt:lpstr>
      <vt:lpstr>Tekton Pro Cond</vt:lpstr>
      <vt:lpstr>Open Sans</vt:lpstr>
      <vt:lpstr>Cutive</vt:lpstr>
      <vt:lpstr>Calibri</vt:lpstr>
      <vt:lpstr>Arial</vt:lpstr>
      <vt:lpstr>Lucida Handwriting</vt:lpstr>
      <vt:lpstr>Arial Rounded</vt:lpstr>
      <vt:lpstr>Open Sans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Deschaine</dc:creator>
  <cp:lastModifiedBy>Jenn Deschaine</cp:lastModifiedBy>
  <cp:revision>19</cp:revision>
  <dcterms:modified xsi:type="dcterms:W3CDTF">2019-08-12T22:03:28Z</dcterms:modified>
</cp:coreProperties>
</file>